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1"/>
  </p:notesMasterIdLst>
  <p:sldIdLst>
    <p:sldId id="286" r:id="rId2"/>
    <p:sldId id="258" r:id="rId3"/>
    <p:sldId id="285" r:id="rId4"/>
    <p:sldId id="292" r:id="rId5"/>
    <p:sldId id="288" r:id="rId6"/>
    <p:sldId id="310" r:id="rId7"/>
    <p:sldId id="257" r:id="rId8"/>
    <p:sldId id="319" r:id="rId9"/>
    <p:sldId id="320" r:id="rId10"/>
    <p:sldId id="318" r:id="rId11"/>
    <p:sldId id="299" r:id="rId12"/>
    <p:sldId id="317" r:id="rId13"/>
    <p:sldId id="287" r:id="rId14"/>
    <p:sldId id="275" r:id="rId15"/>
    <p:sldId id="276" r:id="rId16"/>
    <p:sldId id="316" r:id="rId17"/>
    <p:sldId id="290" r:id="rId18"/>
    <p:sldId id="289" r:id="rId19"/>
    <p:sldId id="32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6670E-2B16-4EF2-8B5E-7F207A45BE75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660B7-55BC-4BCA-BC7D-B2403B6D4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1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07F1C-4454-4355-8A61-67020387F26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830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07F1C-4454-4355-8A61-67020387F26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2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C18E8-E1D1-4D38-95B9-28D3CFC0B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D522B-B278-4DC7-82B6-E84D37134B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AA7FA-5994-44D7-A8D1-24ABC9DA33C8}"/>
              </a:ext>
            </a:extLst>
          </p:cNvPr>
          <p:cNvSpPr txBox="1"/>
          <p:nvPr/>
        </p:nvSpPr>
        <p:spPr>
          <a:xfrm>
            <a:off x="3850437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52C504-CC2C-4BAA-AC12-75D6BCC754A2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07F1C-4454-4355-8A61-67020387F26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2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parents to thin about their child. What</a:t>
            </a:r>
            <a:r>
              <a:rPr lang="en-GB" baseline="0" dirty="0"/>
              <a:t> helps them remember things?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07F1C-4454-4355-8A61-67020387F26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93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07F1C-4454-4355-8A61-67020387F26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5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new</a:t>
            </a:r>
            <a:r>
              <a:rPr lang="en-GB" baseline="0" dirty="0"/>
              <a:t> facts can be derived from  knowing just one fact?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07F1C-4454-4355-8A61-67020387F26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9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ea typeface="ＭＳ Ｐゴシック" pitchFamily="-84" charset="-128"/>
              </a:rPr>
              <a:t>Talk through the different models of multiplication outlined on this and the next slide, emphasising the importance of the bead bar in linking the cardinal and ordinal images of number.</a:t>
            </a:r>
          </a:p>
        </p:txBody>
      </p:sp>
    </p:spTree>
    <p:extLst>
      <p:ext uri="{BB962C8B-B14F-4D97-AF65-F5344CB8AC3E}">
        <p14:creationId xmlns:p14="http://schemas.microsoft.com/office/powerpoint/2010/main" val="168479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</a:t>
            </a:r>
            <a:r>
              <a:rPr lang="en-GB" baseline="0" dirty="0"/>
              <a:t> is 4 groups of 5</a:t>
            </a:r>
          </a:p>
          <a:p>
            <a:r>
              <a:rPr lang="en-GB" baseline="0" dirty="0"/>
              <a:t>Most teachers would interpret it as 5 groups of, or lots of 5</a:t>
            </a:r>
          </a:p>
          <a:p>
            <a:r>
              <a:rPr lang="en-GB" baseline="0" dirty="0"/>
              <a:t>The teacher in the later video teaches it as 4 groups of 5. </a:t>
            </a:r>
          </a:p>
          <a:p>
            <a:r>
              <a:rPr lang="en-GB" baseline="0" dirty="0"/>
              <a:t>The two key structures for multiplication are multiple addition and scaling.</a:t>
            </a:r>
          </a:p>
          <a:p>
            <a:r>
              <a:rPr lang="en-GB" baseline="0" dirty="0"/>
              <a:t>The model emphasised in most schools is multiple addition, at the expense of scaling</a:t>
            </a:r>
          </a:p>
          <a:p>
            <a:r>
              <a:rPr lang="en-GB" baseline="0" dirty="0"/>
              <a:t>In the Netherlands their primary model is scaling and the children have a much greater sense of multiplication as a proportional operation and are more successful with fractions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052C9-E9A9-48CC-B2F7-F49425F1CF51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6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new</a:t>
            </a:r>
            <a:r>
              <a:rPr lang="en-GB" baseline="0" dirty="0"/>
              <a:t> facts can be derived from  knowing just one fact?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07F1C-4454-4355-8A61-67020387F26D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72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8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0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3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5C67-173F-4DCD-9C3C-15541D3F7D45}" type="datetimeFigureOut">
              <a:rPr lang="en-GB" smtClean="0"/>
              <a:pPr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8C6-1723-4C4F-A111-FEA5B82EC4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2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0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5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5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6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6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7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3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CDA8E-960B-4D1C-8A7A-F85F334BD074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87FB-2EE9-4679-8336-E3A295F1A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8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D615-F358-4B54-9E4A-F25C1F40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F7CD-31F4-4089-AFF5-A290DD726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6000" dirty="0">
                <a:latin typeface="HfW cursive" panose="00000500000000000000" pitchFamily="2" charset="0"/>
              </a:rPr>
              <a:t>Number Facts</a:t>
            </a:r>
          </a:p>
        </p:txBody>
      </p:sp>
      <p:pic>
        <p:nvPicPr>
          <p:cNvPr id="4" name="Picture 3" descr="saxon_home">
            <a:extLst>
              <a:ext uri="{FF2B5EF4-FFF2-40B4-BE49-F238E27FC236}">
                <a16:creationId xmlns:a16="http://schemas.microsoft.com/office/drawing/2014/main" id="{AB99A918-B59C-4620-88F0-0878EFF0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387" y="1317791"/>
            <a:ext cx="161505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0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3B39-58DA-40C4-A70C-4C20CAF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044"/>
            <a:ext cx="7886700" cy="1171852"/>
          </a:xfrm>
        </p:spPr>
        <p:txBody>
          <a:bodyPr/>
          <a:lstStyle/>
          <a:p>
            <a:pPr algn="ctr"/>
            <a:r>
              <a:rPr lang="en-GB" u="sng" dirty="0">
                <a:latin typeface="HfW cursive" panose="00000500000000000000" pitchFamily="2" charset="0"/>
              </a:rPr>
              <a:t>Games to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50F7-9481-4628-B73F-85341E14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07" y="1384917"/>
            <a:ext cx="7886700" cy="4969599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HfW cursive" panose="00000500000000000000" pitchFamily="2" charset="0"/>
              </a:rPr>
              <a:t>Throw and catch 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Bingo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Pairs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How many in 1 minute?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Shut the box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Card Race</a:t>
            </a:r>
          </a:p>
        </p:txBody>
      </p:sp>
      <p:pic>
        <p:nvPicPr>
          <p:cNvPr id="4" name="Picture 3" descr="saxon_home">
            <a:extLst>
              <a:ext uri="{FF2B5EF4-FFF2-40B4-BE49-F238E27FC236}">
                <a16:creationId xmlns:a16="http://schemas.microsoft.com/office/drawing/2014/main" id="{39684BCF-1E40-4E06-9F91-2CB4871A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HfW cursive" panose="00000500000000000000" pitchFamily="2" charset="0"/>
              </a:rPr>
              <a:t>Bridging up or down to 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556792"/>
            <a:ext cx="65527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HfW cursive" panose="00000500000000000000" pitchFamily="2" charset="0"/>
              </a:rPr>
              <a:t>17+8=</a:t>
            </a:r>
          </a:p>
          <a:p>
            <a:endParaRPr lang="en-GB" sz="3600" dirty="0">
              <a:latin typeface="Comic Sans MS" pitchFamily="66" charset="0"/>
            </a:endParaRPr>
          </a:p>
          <a:p>
            <a:r>
              <a:rPr lang="en-GB" sz="2800" dirty="0">
                <a:latin typeface="Comic Sans MS" pitchFamily="66" charset="0"/>
              </a:rPr>
              <a:t>        </a:t>
            </a:r>
            <a:r>
              <a:rPr lang="en-GB" sz="2800" dirty="0">
                <a:latin typeface="HfW cursive" panose="00000500000000000000" pitchFamily="2" charset="0"/>
              </a:rPr>
              <a:t>+3</a:t>
            </a:r>
            <a:r>
              <a:rPr lang="en-GB" sz="2800" dirty="0">
                <a:latin typeface="Comic Sans MS" pitchFamily="66" charset="0"/>
              </a:rPr>
              <a:t>            </a:t>
            </a:r>
            <a:r>
              <a:rPr lang="en-GB" sz="2800" dirty="0">
                <a:latin typeface="HfW cursive" panose="00000500000000000000" pitchFamily="2" charset="0"/>
              </a:rPr>
              <a:t>+5</a:t>
            </a:r>
          </a:p>
          <a:p>
            <a:r>
              <a:rPr lang="en-GB" sz="3600" dirty="0">
                <a:latin typeface="HfW cursive" panose="00000500000000000000" pitchFamily="2" charset="0"/>
              </a:rPr>
              <a:t>17     </a:t>
            </a:r>
            <a:r>
              <a:rPr lang="en-GB" sz="3600" dirty="0" smtClean="0">
                <a:latin typeface="HfW cursive" panose="00000500000000000000" pitchFamily="2" charset="0"/>
              </a:rPr>
              <a:t>20         25</a:t>
            </a:r>
            <a:endParaRPr lang="en-GB" sz="3600" dirty="0">
              <a:latin typeface="HfW cursive" panose="000005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31640" y="3068960"/>
            <a:ext cx="6120680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Down Arrow 10"/>
          <p:cNvSpPr/>
          <p:nvPr/>
        </p:nvSpPr>
        <p:spPr>
          <a:xfrm>
            <a:off x="2915816" y="2348880"/>
            <a:ext cx="2520280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1475656" y="2348880"/>
            <a:ext cx="1584176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4221088"/>
            <a:ext cx="159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HfW cursive" panose="00000500000000000000" pitchFamily="2" charset="0"/>
              </a:rPr>
              <a:t>32-7=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03648" y="5877272"/>
            <a:ext cx="6120680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Down Arrow 15"/>
          <p:cNvSpPr/>
          <p:nvPr/>
        </p:nvSpPr>
        <p:spPr>
          <a:xfrm flipH="1">
            <a:off x="5292080" y="5157192"/>
            <a:ext cx="2160240" cy="72008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flipH="1">
            <a:off x="2123728" y="5157192"/>
            <a:ext cx="3384376" cy="72008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3898" y="5877272"/>
            <a:ext cx="3352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cursive" panose="00000500000000000000" pitchFamily="2" charset="0"/>
              </a:rPr>
              <a:t>  30        </a:t>
            </a:r>
            <a:r>
              <a:rPr lang="en-GB" sz="3600" dirty="0">
                <a:latin typeface="HfW cursive" panose="00000500000000000000" pitchFamily="2" charset="0"/>
              </a:rPr>
              <a:t>32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1720" y="5877272"/>
            <a:ext cx="76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HfW cursive" panose="00000500000000000000" pitchFamily="2" charset="0"/>
              </a:rPr>
              <a:t>25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91880" y="5229200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HfW cursive" panose="00000500000000000000" pitchFamily="2" charset="0"/>
              </a:rPr>
              <a:t>-5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4168" y="5373216"/>
            <a:ext cx="766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HfW cursive" panose="00000500000000000000" pitchFamily="2" charset="0"/>
              </a:rPr>
              <a:t>-2</a:t>
            </a:r>
          </a:p>
        </p:txBody>
      </p:sp>
      <p:pic>
        <p:nvPicPr>
          <p:cNvPr id="15" name="Picture 14" descr="saxon_home">
            <a:extLst>
              <a:ext uri="{FF2B5EF4-FFF2-40B4-BE49-F238E27FC236}">
                <a16:creationId xmlns:a16="http://schemas.microsoft.com/office/drawing/2014/main" id="{9BA53B3A-726A-40D0-82E0-8A08C962A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5" y="260648"/>
            <a:ext cx="27649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HfW cursive" panose="00000500000000000000" pitchFamily="2" charset="0"/>
              </a:rPr>
              <a:t>Facts for free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4+3=7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7-3=4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7-4=3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3=7-4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7=3+4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972" y="26719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HfW cursive" panose="00000500000000000000" pitchFamily="2" charset="0"/>
              </a:rPr>
              <a:t>3+4=7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100" y="301850"/>
            <a:ext cx="21788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u="sng" dirty="0">
                <a:latin typeface="HfW cursive" panose="00000500000000000000" pitchFamily="2" charset="0"/>
              </a:rPr>
              <a:t>Equivalent </a:t>
            </a:r>
          </a:p>
          <a:p>
            <a:pPr algn="ctr"/>
            <a:r>
              <a:rPr lang="en-GB" sz="2800" u="sng" dirty="0">
                <a:latin typeface="HfW cursive" panose="00000500000000000000" pitchFamily="2" charset="0"/>
              </a:rPr>
              <a:t>facts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5+2=7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6+1=7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7=0+7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2+2+3=7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80" y="4005064"/>
            <a:ext cx="24836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u="sng" dirty="0">
                <a:latin typeface="HfW cursive" panose="00000500000000000000" pitchFamily="2" charset="0"/>
              </a:rPr>
              <a:t>Nearby facts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4+4=8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3+3=6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3+5=8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8=5+3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7220" y="4031705"/>
            <a:ext cx="2707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HfW cursive" panose="00000500000000000000" pitchFamily="2" charset="0"/>
              </a:rPr>
              <a:t>Place value 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30+40=70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300+400=700</a:t>
            </a:r>
          </a:p>
          <a:p>
            <a:pPr algn="ctr"/>
            <a:r>
              <a:rPr lang="en-GB" sz="2800" dirty="0">
                <a:latin typeface="HfW cursive" panose="00000500000000000000" pitchFamily="2" charset="0"/>
              </a:rPr>
              <a:t>0.4+0.3=0.7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saxon_home">
            <a:extLst>
              <a:ext uri="{FF2B5EF4-FFF2-40B4-BE49-F238E27FC236}">
                <a16:creationId xmlns:a16="http://schemas.microsoft.com/office/drawing/2014/main" id="{2F1A3E08-2B66-4732-91CB-F9669540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ime table square">
            <a:extLst>
              <a:ext uri="{FF2B5EF4-FFF2-40B4-BE49-F238E27FC236}">
                <a16:creationId xmlns:a16="http://schemas.microsoft.com/office/drawing/2014/main" id="{605F1C7F-72CA-42CB-8F74-A24135E65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0"/>
            <a:ext cx="745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5211763" cy="64770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GB" sz="3200" dirty="0">
                <a:effectLst/>
                <a:ea typeface="ＭＳ Ｐゴシック" pitchFamily="-84" charset="-128"/>
              </a:rPr>
              <a:t>Models for multiplication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52400" y="182721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1F497D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Bead Bar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52400" y="3733800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1F497D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Number Line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52400" y="49530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1F497D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Fingers</a:t>
            </a:r>
          </a:p>
        </p:txBody>
      </p:sp>
      <p:pic>
        <p:nvPicPr>
          <p:cNvPr id="210950" name="Picture 6" descr="boy_counting_on_fingers_tcm4-120858%5B1%5D+150_tcm4-1208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3959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925763" y="5334000"/>
            <a:ext cx="433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GB" sz="2000" dirty="0">
                <a:solidFill>
                  <a:srgbClr val="00628C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“</a:t>
            </a:r>
            <a:r>
              <a:rPr lang="en-GB" altLang="ja-JP" sz="2000" dirty="0">
                <a:solidFill>
                  <a:srgbClr val="00628C"/>
                </a:solidFill>
                <a:latin typeface="HfW cursive" panose="00000500000000000000" pitchFamily="2" charset="0"/>
                <a:ea typeface="ヒラギノ角ゴ Pro W3" pitchFamily="-84" charset="-128"/>
                <a:cs typeface="Arial" charset="0"/>
              </a:rPr>
              <a:t>6</a:t>
            </a:r>
            <a:r>
              <a:rPr lang="ja-JP" altLang="en-GB" sz="2000" dirty="0">
                <a:solidFill>
                  <a:srgbClr val="00628C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”</a:t>
            </a:r>
            <a:endParaRPr lang="en-GB" sz="2000" dirty="0">
              <a:solidFill>
                <a:srgbClr val="00628C"/>
              </a:solidFill>
              <a:latin typeface="Arial" charset="0"/>
              <a:ea typeface="ヒラギノ角ゴ Pro W3" pitchFamily="-84" charset="-128"/>
              <a:cs typeface="Arial" charset="0"/>
            </a:endParaRP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3573463" y="5334000"/>
            <a:ext cx="433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GB" sz="2000" dirty="0">
                <a:solidFill>
                  <a:srgbClr val="00628C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“</a:t>
            </a:r>
            <a:r>
              <a:rPr lang="en-GB" altLang="ja-JP" sz="2000" dirty="0">
                <a:solidFill>
                  <a:srgbClr val="00628C"/>
                </a:solidFill>
                <a:latin typeface="HfW cursive" panose="00000500000000000000" pitchFamily="2" charset="0"/>
                <a:ea typeface="ヒラギノ角ゴ Pro W3" pitchFamily="-84" charset="-128"/>
                <a:cs typeface="Arial" charset="0"/>
              </a:rPr>
              <a:t>9</a:t>
            </a:r>
            <a:r>
              <a:rPr lang="ja-JP" altLang="en-GB" sz="2000" dirty="0">
                <a:solidFill>
                  <a:srgbClr val="00628C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”</a:t>
            </a:r>
            <a:endParaRPr lang="en-GB" sz="2000" dirty="0">
              <a:solidFill>
                <a:srgbClr val="00628C"/>
              </a:solidFill>
              <a:latin typeface="Arial" charset="0"/>
              <a:ea typeface="ヒラギノ角ゴ Pro W3" pitchFamily="-84" charset="-128"/>
              <a:cs typeface="Arial" charset="0"/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4259263" y="5351463"/>
            <a:ext cx="6111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GB" sz="2000" dirty="0">
                <a:solidFill>
                  <a:srgbClr val="00628C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“</a:t>
            </a:r>
            <a:r>
              <a:rPr lang="en-GB" altLang="ja-JP" sz="2000" dirty="0">
                <a:solidFill>
                  <a:srgbClr val="00628C"/>
                </a:solidFill>
                <a:latin typeface="HfW cursive" panose="00000500000000000000" pitchFamily="2" charset="0"/>
                <a:ea typeface="ヒラギノ角ゴ Pro W3" pitchFamily="-84" charset="-128"/>
                <a:cs typeface="Arial" charset="0"/>
              </a:rPr>
              <a:t>12</a:t>
            </a:r>
            <a:r>
              <a:rPr lang="ja-JP" altLang="en-GB" sz="2000" dirty="0">
                <a:solidFill>
                  <a:srgbClr val="00628C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”</a:t>
            </a:r>
            <a:endParaRPr lang="en-GB" sz="2000" dirty="0">
              <a:solidFill>
                <a:srgbClr val="00628C"/>
              </a:solidFill>
              <a:latin typeface="Arial" charset="0"/>
              <a:ea typeface="ヒラギノ角ゴ Pro W3" pitchFamily="-84" charset="-128"/>
              <a:cs typeface="Arial" charset="0"/>
            </a:endParaRP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2198688" y="5334000"/>
            <a:ext cx="511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GB" sz="2000" dirty="0">
                <a:solidFill>
                  <a:srgbClr val="00628C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“</a:t>
            </a:r>
            <a:r>
              <a:rPr lang="en-GB" altLang="ja-JP" sz="2000" dirty="0">
                <a:solidFill>
                  <a:srgbClr val="00628C"/>
                </a:solidFill>
                <a:latin typeface="HfW cursive" panose="00000500000000000000" pitchFamily="2" charset="0"/>
                <a:ea typeface="ヒラギノ角ゴ Pro W3" pitchFamily="-84" charset="-128"/>
                <a:cs typeface="Arial" charset="0"/>
              </a:rPr>
              <a:t>3</a:t>
            </a:r>
            <a:r>
              <a:rPr lang="ja-JP" altLang="en-GB" sz="2000" dirty="0">
                <a:solidFill>
                  <a:srgbClr val="00628C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”</a:t>
            </a:r>
            <a:endParaRPr lang="en-GB" sz="2000" dirty="0">
              <a:solidFill>
                <a:srgbClr val="00628C"/>
              </a:solidFill>
              <a:latin typeface="Arial" charset="0"/>
              <a:ea typeface="ヒラギノ角ゴ Pro W3" pitchFamily="-84" charset="-128"/>
              <a:cs typeface="Arial" charset="0"/>
            </a:endParaRPr>
          </a:p>
        </p:txBody>
      </p:sp>
      <p:pic>
        <p:nvPicPr>
          <p:cNvPr id="210955" name="Picture 11"/>
          <p:cNvPicPr>
            <a:picLocks noChangeAspect="1" noChangeArrowheads="1"/>
          </p:cNvPicPr>
          <p:nvPr/>
        </p:nvPicPr>
        <p:blipFill>
          <a:blip r:embed="rId4" cstate="print"/>
          <a:srcRect l="13252" t="39563" r="77121" b="44736"/>
          <a:stretch>
            <a:fillRect/>
          </a:stretch>
        </p:blipFill>
        <p:spPr bwMode="auto">
          <a:xfrm>
            <a:off x="2133600" y="5715000"/>
            <a:ext cx="7921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6" name="Picture 12"/>
          <p:cNvPicPr>
            <a:picLocks noChangeAspect="1" noChangeArrowheads="1"/>
          </p:cNvPicPr>
          <p:nvPr/>
        </p:nvPicPr>
        <p:blipFill>
          <a:blip r:embed="rId4" cstate="print"/>
          <a:srcRect l="22859" t="39563" r="67516" b="44736"/>
          <a:stretch>
            <a:fillRect/>
          </a:stretch>
        </p:blipFill>
        <p:spPr bwMode="auto">
          <a:xfrm>
            <a:off x="2819400" y="5715000"/>
            <a:ext cx="7921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7" name="Picture 13"/>
          <p:cNvPicPr>
            <a:picLocks noChangeAspect="1" noChangeArrowheads="1"/>
          </p:cNvPicPr>
          <p:nvPr/>
        </p:nvPicPr>
        <p:blipFill>
          <a:blip r:embed="rId4" cstate="print"/>
          <a:srcRect l="2759" t="54065" r="89371" b="27780"/>
          <a:stretch>
            <a:fillRect/>
          </a:stretch>
        </p:blipFill>
        <p:spPr bwMode="auto">
          <a:xfrm>
            <a:off x="3502025" y="5567363"/>
            <a:ext cx="647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8" name="Picture 14"/>
          <p:cNvPicPr>
            <a:picLocks noChangeAspect="1" noChangeArrowheads="1"/>
          </p:cNvPicPr>
          <p:nvPr/>
        </p:nvPicPr>
        <p:blipFill>
          <a:blip r:embed="rId4" cstate="print"/>
          <a:srcRect l="11497" t="56491" r="78009" b="27780"/>
          <a:stretch>
            <a:fillRect/>
          </a:stretch>
        </p:blipFill>
        <p:spPr bwMode="auto">
          <a:xfrm>
            <a:off x="4149725" y="5713413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5" cstate="print"/>
          <a:srcRect l="6888" t="30811" r="67722" b="63281"/>
          <a:stretch>
            <a:fillRect/>
          </a:stretch>
        </p:blipFill>
        <p:spPr bwMode="auto">
          <a:xfrm>
            <a:off x="228600" y="2330450"/>
            <a:ext cx="5905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60" name="Picture 16"/>
          <p:cNvPicPr>
            <a:picLocks noChangeAspect="1" noChangeArrowheads="1"/>
          </p:cNvPicPr>
          <p:nvPr/>
        </p:nvPicPr>
        <p:blipFill>
          <a:blip r:embed="rId6" cstate="print"/>
          <a:srcRect l="26381" t="41147" r="48228" b="52945"/>
          <a:stretch>
            <a:fillRect/>
          </a:stretch>
        </p:blipFill>
        <p:spPr bwMode="auto">
          <a:xfrm>
            <a:off x="228600" y="2330450"/>
            <a:ext cx="5905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61" name="Picture 17"/>
          <p:cNvPicPr>
            <a:picLocks noChangeAspect="1" noChangeArrowheads="1"/>
          </p:cNvPicPr>
          <p:nvPr/>
        </p:nvPicPr>
        <p:blipFill>
          <a:blip r:embed="rId7" cstate="print"/>
          <a:srcRect l="6888" t="30811" r="67722" b="63281"/>
          <a:stretch>
            <a:fillRect/>
          </a:stretch>
        </p:blipFill>
        <p:spPr bwMode="auto">
          <a:xfrm>
            <a:off x="228600" y="2330450"/>
            <a:ext cx="5905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62" name="Picture 18"/>
          <p:cNvPicPr>
            <a:picLocks noChangeAspect="1" noChangeArrowheads="1"/>
          </p:cNvPicPr>
          <p:nvPr/>
        </p:nvPicPr>
        <p:blipFill>
          <a:blip r:embed="rId8" cstate="print"/>
          <a:srcRect l="26381" t="41145" r="48228" b="52946"/>
          <a:stretch>
            <a:fillRect/>
          </a:stretch>
        </p:blipFill>
        <p:spPr bwMode="auto">
          <a:xfrm>
            <a:off x="228600" y="2330450"/>
            <a:ext cx="5905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63" name="Picture 19"/>
          <p:cNvPicPr>
            <a:picLocks noChangeAspect="1" noChangeArrowheads="1"/>
          </p:cNvPicPr>
          <p:nvPr/>
        </p:nvPicPr>
        <p:blipFill>
          <a:blip r:embed="rId9" cstate="print"/>
          <a:srcRect l="26381" t="41145" r="48228" b="52946"/>
          <a:stretch>
            <a:fillRect/>
          </a:stretch>
        </p:blipFill>
        <p:spPr bwMode="auto">
          <a:xfrm>
            <a:off x="228600" y="2330450"/>
            <a:ext cx="5905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8600" y="4595813"/>
            <a:ext cx="8424863" cy="360362"/>
            <a:chOff x="158" y="3974"/>
            <a:chExt cx="5307" cy="227"/>
          </a:xfrm>
        </p:grpSpPr>
        <p:sp>
          <p:nvSpPr>
            <p:cNvPr id="97348" name="Line 21"/>
            <p:cNvSpPr>
              <a:spLocks noChangeShapeType="1"/>
            </p:cNvSpPr>
            <p:nvPr/>
          </p:nvSpPr>
          <p:spPr bwMode="auto">
            <a:xfrm>
              <a:off x="158" y="4020"/>
              <a:ext cx="5307" cy="0"/>
            </a:xfrm>
            <a:prstGeom prst="line">
              <a:avLst/>
            </a:prstGeom>
            <a:noFill/>
            <a:ln w="28575">
              <a:solidFill>
                <a:srgbClr val="00628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431" y="3974"/>
              <a:ext cx="136" cy="227"/>
              <a:chOff x="431" y="3974"/>
              <a:chExt cx="136" cy="227"/>
            </a:xfrm>
          </p:grpSpPr>
          <p:sp>
            <p:nvSpPr>
              <p:cNvPr id="97350" name="Line 23"/>
              <p:cNvSpPr>
                <a:spLocks noChangeShapeType="1"/>
              </p:cNvSpPr>
              <p:nvPr/>
            </p:nvSpPr>
            <p:spPr bwMode="auto">
              <a:xfrm>
                <a:off x="476" y="3974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628C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351" name="Text Box 24"/>
              <p:cNvSpPr txBox="1">
                <a:spLocks noChangeArrowheads="1"/>
              </p:cNvSpPr>
              <p:nvPr/>
            </p:nvSpPr>
            <p:spPr bwMode="auto">
              <a:xfrm>
                <a:off x="431" y="4065"/>
                <a:ext cx="13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628C"/>
                    </a:solidFill>
                    <a:latin typeface="Arial" charset="0"/>
                    <a:ea typeface="ヒラギノ角ゴ Pro W3" pitchFamily="-84" charset="-128"/>
                    <a:cs typeface="Arial" charset="0"/>
                  </a:rPr>
                  <a:t> </a:t>
                </a:r>
                <a:r>
                  <a:rPr lang="en-GB" sz="1400" b="1" dirty="0">
                    <a:solidFill>
                      <a:srgbClr val="00628C"/>
                    </a:solidFill>
                    <a:latin typeface="HfW cursive" panose="00000500000000000000" pitchFamily="2" charset="0"/>
                    <a:ea typeface="ヒラギノ角ゴ Pro W3" pitchFamily="-84" charset="-128"/>
                    <a:cs typeface="Arial" charset="0"/>
                  </a:rPr>
                  <a:t>0</a:t>
                </a:r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35013" y="4321175"/>
            <a:ext cx="1222375" cy="622300"/>
            <a:chOff x="477" y="3811"/>
            <a:chExt cx="770" cy="392"/>
          </a:xfrm>
        </p:grpSpPr>
        <p:sp>
          <p:nvSpPr>
            <p:cNvPr id="97344" name="Freeform 26"/>
            <p:cNvSpPr>
              <a:spLocks/>
            </p:cNvSpPr>
            <p:nvPr/>
          </p:nvSpPr>
          <p:spPr bwMode="auto">
            <a:xfrm>
              <a:off x="477" y="3811"/>
              <a:ext cx="679" cy="73"/>
            </a:xfrm>
            <a:custGeom>
              <a:avLst/>
              <a:gdLst>
                <a:gd name="T0" fmla="*/ 0 w 589"/>
                <a:gd name="T1" fmla="*/ 73 h 73"/>
                <a:gd name="T2" fmla="*/ 5404 w 589"/>
                <a:gd name="T3" fmla="*/ 0 h 73"/>
                <a:gd name="T4" fmla="*/ 11672 w 589"/>
                <a:gd name="T5" fmla="*/ 73 h 73"/>
                <a:gd name="T6" fmla="*/ 0 60000 65536"/>
                <a:gd name="T7" fmla="*/ 0 60000 65536"/>
                <a:gd name="T8" fmla="*/ 0 60000 65536"/>
                <a:gd name="T9" fmla="*/ 0 w 589"/>
                <a:gd name="T10" fmla="*/ 0 h 73"/>
                <a:gd name="T11" fmla="*/ 589 w 589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9" h="73">
                  <a:moveTo>
                    <a:pt x="0" y="73"/>
                  </a:moveTo>
                  <a:cubicBezTo>
                    <a:pt x="87" y="36"/>
                    <a:pt x="174" y="0"/>
                    <a:pt x="272" y="0"/>
                  </a:cubicBezTo>
                  <a:cubicBezTo>
                    <a:pt x="370" y="0"/>
                    <a:pt x="536" y="61"/>
                    <a:pt x="589" y="73"/>
                  </a:cubicBezTo>
                </a:path>
              </a:pathLst>
            </a:custGeom>
            <a:noFill/>
            <a:ln w="57150" cap="flat" cmpd="sng">
              <a:solidFill>
                <a:srgbClr val="00628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111" y="3976"/>
              <a:ext cx="136" cy="227"/>
              <a:chOff x="431" y="3974"/>
              <a:chExt cx="136" cy="227"/>
            </a:xfrm>
          </p:grpSpPr>
          <p:sp>
            <p:nvSpPr>
              <p:cNvPr id="97346" name="Line 28"/>
              <p:cNvSpPr>
                <a:spLocks noChangeShapeType="1"/>
              </p:cNvSpPr>
              <p:nvPr/>
            </p:nvSpPr>
            <p:spPr bwMode="auto">
              <a:xfrm>
                <a:off x="476" y="3974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628C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347" name="Text Box 29"/>
              <p:cNvSpPr txBox="1">
                <a:spLocks noChangeArrowheads="1"/>
              </p:cNvSpPr>
              <p:nvPr/>
            </p:nvSpPr>
            <p:spPr bwMode="auto">
              <a:xfrm>
                <a:off x="431" y="4065"/>
                <a:ext cx="13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628C"/>
                    </a:solidFill>
                    <a:latin typeface="Arial" charset="0"/>
                    <a:ea typeface="ヒラギノ角ゴ Pro W3" pitchFamily="-84" charset="-128"/>
                    <a:cs typeface="Arial" charset="0"/>
                  </a:rPr>
                  <a:t> </a:t>
                </a:r>
                <a:r>
                  <a:rPr lang="en-GB" sz="1400" b="1" dirty="0">
                    <a:solidFill>
                      <a:srgbClr val="00628C"/>
                    </a:solidFill>
                    <a:latin typeface="HfW cursive" panose="00000500000000000000" pitchFamily="2" charset="0"/>
                    <a:ea typeface="ヒラギノ角ゴ Pro W3" pitchFamily="-84" charset="-128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812925" y="4321175"/>
            <a:ext cx="1223963" cy="619125"/>
            <a:chOff x="1156" y="3811"/>
            <a:chExt cx="771" cy="390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1791" y="3974"/>
              <a:ext cx="136" cy="227"/>
              <a:chOff x="431" y="3974"/>
              <a:chExt cx="136" cy="227"/>
            </a:xfrm>
          </p:grpSpPr>
          <p:sp>
            <p:nvSpPr>
              <p:cNvPr id="97342" name="Line 32"/>
              <p:cNvSpPr>
                <a:spLocks noChangeShapeType="1"/>
              </p:cNvSpPr>
              <p:nvPr/>
            </p:nvSpPr>
            <p:spPr bwMode="auto">
              <a:xfrm>
                <a:off x="476" y="3974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628C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343" name="Text Box 33"/>
              <p:cNvSpPr txBox="1">
                <a:spLocks noChangeArrowheads="1"/>
              </p:cNvSpPr>
              <p:nvPr/>
            </p:nvSpPr>
            <p:spPr bwMode="auto">
              <a:xfrm>
                <a:off x="431" y="4065"/>
                <a:ext cx="13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628C"/>
                    </a:solidFill>
                    <a:latin typeface="Arial" charset="0"/>
                    <a:ea typeface="ヒラギノ角ゴ Pro W3" pitchFamily="-84" charset="-128"/>
                    <a:cs typeface="Arial" charset="0"/>
                  </a:rPr>
                  <a:t> </a:t>
                </a:r>
                <a:r>
                  <a:rPr lang="en-GB" sz="1400" b="1" dirty="0">
                    <a:solidFill>
                      <a:srgbClr val="00628C"/>
                    </a:solidFill>
                    <a:latin typeface="HfW cursive" panose="00000500000000000000" pitchFamily="2" charset="0"/>
                    <a:ea typeface="ヒラギノ角ゴ Pro W3" pitchFamily="-84" charset="-128"/>
                    <a:cs typeface="Arial" charset="0"/>
                  </a:rPr>
                  <a:t>6</a:t>
                </a:r>
              </a:p>
            </p:txBody>
          </p:sp>
        </p:grpSp>
        <p:sp>
          <p:nvSpPr>
            <p:cNvPr id="97341" name="Freeform 34"/>
            <p:cNvSpPr>
              <a:spLocks/>
            </p:cNvSpPr>
            <p:nvPr/>
          </p:nvSpPr>
          <p:spPr bwMode="auto">
            <a:xfrm>
              <a:off x="1156" y="3811"/>
              <a:ext cx="679" cy="73"/>
            </a:xfrm>
            <a:custGeom>
              <a:avLst/>
              <a:gdLst>
                <a:gd name="T0" fmla="*/ 0 w 589"/>
                <a:gd name="T1" fmla="*/ 73 h 73"/>
                <a:gd name="T2" fmla="*/ 5404 w 589"/>
                <a:gd name="T3" fmla="*/ 0 h 73"/>
                <a:gd name="T4" fmla="*/ 11672 w 589"/>
                <a:gd name="T5" fmla="*/ 73 h 73"/>
                <a:gd name="T6" fmla="*/ 0 60000 65536"/>
                <a:gd name="T7" fmla="*/ 0 60000 65536"/>
                <a:gd name="T8" fmla="*/ 0 60000 65536"/>
                <a:gd name="T9" fmla="*/ 0 w 589"/>
                <a:gd name="T10" fmla="*/ 0 h 73"/>
                <a:gd name="T11" fmla="*/ 589 w 589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9" h="73">
                  <a:moveTo>
                    <a:pt x="0" y="73"/>
                  </a:moveTo>
                  <a:cubicBezTo>
                    <a:pt x="87" y="36"/>
                    <a:pt x="174" y="0"/>
                    <a:pt x="272" y="0"/>
                  </a:cubicBezTo>
                  <a:cubicBezTo>
                    <a:pt x="370" y="0"/>
                    <a:pt x="536" y="61"/>
                    <a:pt x="589" y="73"/>
                  </a:cubicBezTo>
                </a:path>
              </a:pathLst>
            </a:custGeom>
            <a:noFill/>
            <a:ln w="57150" cap="flat" cmpd="sng">
              <a:solidFill>
                <a:srgbClr val="00628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894013" y="4292600"/>
            <a:ext cx="1223962" cy="647700"/>
            <a:chOff x="1837" y="3793"/>
            <a:chExt cx="771" cy="408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2472" y="3974"/>
              <a:ext cx="136" cy="227"/>
              <a:chOff x="431" y="3974"/>
              <a:chExt cx="136" cy="227"/>
            </a:xfrm>
          </p:grpSpPr>
          <p:sp>
            <p:nvSpPr>
              <p:cNvPr id="97338" name="Line 37"/>
              <p:cNvSpPr>
                <a:spLocks noChangeShapeType="1"/>
              </p:cNvSpPr>
              <p:nvPr/>
            </p:nvSpPr>
            <p:spPr bwMode="auto">
              <a:xfrm>
                <a:off x="476" y="3974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628C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339" name="Text Box 38"/>
              <p:cNvSpPr txBox="1">
                <a:spLocks noChangeArrowheads="1"/>
              </p:cNvSpPr>
              <p:nvPr/>
            </p:nvSpPr>
            <p:spPr bwMode="auto">
              <a:xfrm>
                <a:off x="431" y="4065"/>
                <a:ext cx="13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628C"/>
                    </a:solidFill>
                    <a:latin typeface="Arial" charset="0"/>
                    <a:ea typeface="ヒラギノ角ゴ Pro W3" pitchFamily="-84" charset="-128"/>
                    <a:cs typeface="Arial" charset="0"/>
                  </a:rPr>
                  <a:t> </a:t>
                </a:r>
                <a:r>
                  <a:rPr lang="en-GB" sz="1400" b="1" dirty="0">
                    <a:solidFill>
                      <a:srgbClr val="00628C"/>
                    </a:solidFill>
                    <a:latin typeface="HfW cursive" panose="00000500000000000000" pitchFamily="2" charset="0"/>
                    <a:ea typeface="ヒラギノ角ゴ Pro W3" pitchFamily="-84" charset="-128"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97337" name="Freeform 39"/>
            <p:cNvSpPr>
              <a:spLocks/>
            </p:cNvSpPr>
            <p:nvPr/>
          </p:nvSpPr>
          <p:spPr bwMode="auto">
            <a:xfrm>
              <a:off x="1837" y="3793"/>
              <a:ext cx="679" cy="73"/>
            </a:xfrm>
            <a:custGeom>
              <a:avLst/>
              <a:gdLst>
                <a:gd name="T0" fmla="*/ 0 w 589"/>
                <a:gd name="T1" fmla="*/ 73 h 73"/>
                <a:gd name="T2" fmla="*/ 5404 w 589"/>
                <a:gd name="T3" fmla="*/ 0 h 73"/>
                <a:gd name="T4" fmla="*/ 11672 w 589"/>
                <a:gd name="T5" fmla="*/ 73 h 73"/>
                <a:gd name="T6" fmla="*/ 0 60000 65536"/>
                <a:gd name="T7" fmla="*/ 0 60000 65536"/>
                <a:gd name="T8" fmla="*/ 0 60000 65536"/>
                <a:gd name="T9" fmla="*/ 0 w 589"/>
                <a:gd name="T10" fmla="*/ 0 h 73"/>
                <a:gd name="T11" fmla="*/ 589 w 589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9" h="73">
                  <a:moveTo>
                    <a:pt x="0" y="73"/>
                  </a:moveTo>
                  <a:cubicBezTo>
                    <a:pt x="87" y="36"/>
                    <a:pt x="174" y="0"/>
                    <a:pt x="272" y="0"/>
                  </a:cubicBezTo>
                  <a:cubicBezTo>
                    <a:pt x="370" y="0"/>
                    <a:pt x="536" y="61"/>
                    <a:pt x="589" y="73"/>
                  </a:cubicBezTo>
                </a:path>
              </a:pathLst>
            </a:custGeom>
            <a:noFill/>
            <a:ln w="57150" cap="flat" cmpd="sng">
              <a:solidFill>
                <a:srgbClr val="00628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3976688" y="4292600"/>
            <a:ext cx="1222375" cy="647700"/>
            <a:chOff x="2519" y="3793"/>
            <a:chExt cx="770" cy="408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3107" y="3974"/>
              <a:ext cx="182" cy="227"/>
              <a:chOff x="3107" y="3974"/>
              <a:chExt cx="182" cy="227"/>
            </a:xfrm>
          </p:grpSpPr>
          <p:sp>
            <p:nvSpPr>
              <p:cNvPr id="97334" name="Line 42"/>
              <p:cNvSpPr>
                <a:spLocks noChangeShapeType="1"/>
              </p:cNvSpPr>
              <p:nvPr/>
            </p:nvSpPr>
            <p:spPr bwMode="auto">
              <a:xfrm>
                <a:off x="3212" y="3974"/>
                <a:ext cx="0" cy="91"/>
              </a:xfrm>
              <a:prstGeom prst="line">
                <a:avLst/>
              </a:prstGeom>
              <a:noFill/>
              <a:ln w="28575">
                <a:solidFill>
                  <a:srgbClr val="00628C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335" name="Text Box 43"/>
              <p:cNvSpPr txBox="1">
                <a:spLocks noChangeArrowheads="1"/>
              </p:cNvSpPr>
              <p:nvPr/>
            </p:nvSpPr>
            <p:spPr bwMode="auto">
              <a:xfrm>
                <a:off x="3107" y="4065"/>
                <a:ext cx="182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rgbClr val="00628C"/>
                    </a:solidFill>
                    <a:latin typeface="Arial" charset="0"/>
                    <a:ea typeface="ヒラギノ角ゴ Pro W3" pitchFamily="-84" charset="-128"/>
                    <a:cs typeface="Arial" charset="0"/>
                  </a:rPr>
                  <a:t> </a:t>
                </a:r>
                <a:r>
                  <a:rPr lang="en-GB" sz="1400" b="1" dirty="0">
                    <a:solidFill>
                      <a:srgbClr val="00628C"/>
                    </a:solidFill>
                    <a:latin typeface="HfW cursive" panose="00000500000000000000" pitchFamily="2" charset="0"/>
                    <a:ea typeface="ヒラギノ角ゴ Pro W3" pitchFamily="-84" charset="-128"/>
                    <a:cs typeface="Arial" charset="0"/>
                  </a:rPr>
                  <a:t>12</a:t>
                </a:r>
              </a:p>
            </p:txBody>
          </p:sp>
        </p:grpSp>
        <p:sp>
          <p:nvSpPr>
            <p:cNvPr id="97333" name="Freeform 44"/>
            <p:cNvSpPr>
              <a:spLocks/>
            </p:cNvSpPr>
            <p:nvPr/>
          </p:nvSpPr>
          <p:spPr bwMode="auto">
            <a:xfrm>
              <a:off x="2519" y="3793"/>
              <a:ext cx="679" cy="73"/>
            </a:xfrm>
            <a:custGeom>
              <a:avLst/>
              <a:gdLst>
                <a:gd name="T0" fmla="*/ 0 w 589"/>
                <a:gd name="T1" fmla="*/ 73 h 73"/>
                <a:gd name="T2" fmla="*/ 5404 w 589"/>
                <a:gd name="T3" fmla="*/ 0 h 73"/>
                <a:gd name="T4" fmla="*/ 11672 w 589"/>
                <a:gd name="T5" fmla="*/ 73 h 73"/>
                <a:gd name="T6" fmla="*/ 0 60000 65536"/>
                <a:gd name="T7" fmla="*/ 0 60000 65536"/>
                <a:gd name="T8" fmla="*/ 0 60000 65536"/>
                <a:gd name="T9" fmla="*/ 0 w 589"/>
                <a:gd name="T10" fmla="*/ 0 h 73"/>
                <a:gd name="T11" fmla="*/ 589 w 589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9" h="73">
                  <a:moveTo>
                    <a:pt x="0" y="73"/>
                  </a:moveTo>
                  <a:cubicBezTo>
                    <a:pt x="87" y="36"/>
                    <a:pt x="174" y="0"/>
                    <a:pt x="272" y="0"/>
                  </a:cubicBezTo>
                  <a:cubicBezTo>
                    <a:pt x="370" y="0"/>
                    <a:pt x="536" y="61"/>
                    <a:pt x="589" y="73"/>
                  </a:cubicBezTo>
                </a:path>
              </a:pathLst>
            </a:custGeom>
            <a:noFill/>
            <a:ln w="57150" cap="flat" cmpd="sng">
              <a:solidFill>
                <a:srgbClr val="00628C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7305" name="Text Box 45"/>
          <p:cNvSpPr txBox="1">
            <a:spLocks noChangeArrowheads="1"/>
          </p:cNvSpPr>
          <p:nvPr/>
        </p:nvSpPr>
        <p:spPr bwMode="auto">
          <a:xfrm>
            <a:off x="1219200" y="1447800"/>
            <a:ext cx="626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C0504D"/>
              </a:solidFill>
              <a:latin typeface="Arial" charset="0"/>
              <a:ea typeface="ヒラギノ角ゴ Pro W3" pitchFamily="-84" charset="-128"/>
              <a:cs typeface="Arial" charset="0"/>
            </a:endParaRPr>
          </a:p>
        </p:txBody>
      </p:sp>
      <p:sp>
        <p:nvSpPr>
          <p:cNvPr id="97306" name="Slide Number Placeholder 80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C938062-8C9B-4842-A294-6D70D5D82EA3}" type="slidenum">
              <a:rPr lang="en-GB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99060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1F497D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Lots of the </a:t>
            </a:r>
            <a:r>
              <a:rPr lang="ja-JP" altLang="en-GB" sz="2400" b="1">
                <a:solidFill>
                  <a:srgbClr val="1F497D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‘</a:t>
            </a:r>
            <a:r>
              <a:rPr lang="en-GB" altLang="ja-JP" sz="2400" b="1">
                <a:solidFill>
                  <a:srgbClr val="1F497D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same thing</a:t>
            </a:r>
            <a:r>
              <a:rPr lang="ja-JP" altLang="en-GB" sz="2400" b="1">
                <a:solidFill>
                  <a:srgbClr val="1F497D"/>
                </a:solidFill>
                <a:latin typeface="Arial" charset="0"/>
                <a:ea typeface="ヒラギノ角ゴ Pro W3" pitchFamily="-84" charset="-128"/>
                <a:cs typeface="Arial" charset="0"/>
              </a:rPr>
              <a:t>’</a:t>
            </a:r>
            <a:endParaRPr lang="en-GB" sz="2400" b="1">
              <a:solidFill>
                <a:srgbClr val="1F497D"/>
              </a:solidFill>
              <a:latin typeface="Arial" charset="0"/>
              <a:ea typeface="ヒラギノ角ゴ Pro W3" pitchFamily="-84" charset="-128"/>
              <a:cs typeface="Arial" charset="0"/>
            </a:endParaRPr>
          </a:p>
        </p:txBody>
      </p:sp>
      <p:grpSp>
        <p:nvGrpSpPr>
          <p:cNvPr id="13" name="Group 107"/>
          <p:cNvGrpSpPr>
            <a:grpSpLocks/>
          </p:cNvGrpSpPr>
          <p:nvPr/>
        </p:nvGrpSpPr>
        <p:grpSpPr bwMode="auto">
          <a:xfrm>
            <a:off x="3886200" y="838200"/>
            <a:ext cx="990600" cy="838200"/>
            <a:chOff x="2448" y="528"/>
            <a:chExt cx="624" cy="528"/>
          </a:xfrm>
        </p:grpSpPr>
        <p:grpSp>
          <p:nvGrpSpPr>
            <p:cNvPr id="14" name="Group 90"/>
            <p:cNvGrpSpPr>
              <a:grpSpLocks/>
            </p:cNvGrpSpPr>
            <p:nvPr/>
          </p:nvGrpSpPr>
          <p:grpSpPr bwMode="auto">
            <a:xfrm>
              <a:off x="2640" y="624"/>
              <a:ext cx="309" cy="357"/>
              <a:chOff x="2880" y="768"/>
              <a:chExt cx="309" cy="357"/>
            </a:xfrm>
          </p:grpSpPr>
          <p:sp>
            <p:nvSpPr>
              <p:cNvPr id="97329" name="Rectangle 171"/>
              <p:cNvSpPr>
                <a:spLocks noChangeArrowheads="1"/>
              </p:cNvSpPr>
              <p:nvPr/>
            </p:nvSpPr>
            <p:spPr bwMode="auto">
              <a:xfrm>
                <a:off x="2880" y="768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  <p:sp>
            <p:nvSpPr>
              <p:cNvPr id="97330" name="Rectangle 17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  <p:sp>
            <p:nvSpPr>
              <p:cNvPr id="97331" name="Rectangle 171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</p:grpSp>
        <p:sp>
          <p:nvSpPr>
            <p:cNvPr id="97328" name="Oval 103"/>
            <p:cNvSpPr>
              <a:spLocks noChangeArrowheads="1"/>
            </p:cNvSpPr>
            <p:nvPr/>
          </p:nvSpPr>
          <p:spPr bwMode="auto">
            <a:xfrm>
              <a:off x="2448" y="528"/>
              <a:ext cx="624" cy="528"/>
            </a:xfrm>
            <a:prstGeom prst="ellipse">
              <a:avLst/>
            </a:prstGeom>
            <a:noFill/>
            <a:ln w="38100">
              <a:solidFill>
                <a:srgbClr val="0062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5638800" y="949325"/>
            <a:ext cx="990600" cy="838200"/>
            <a:chOff x="3552" y="576"/>
            <a:chExt cx="624" cy="528"/>
          </a:xfrm>
        </p:grpSpPr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3723" y="672"/>
              <a:ext cx="309" cy="357"/>
              <a:chOff x="2880" y="768"/>
              <a:chExt cx="309" cy="357"/>
            </a:xfrm>
          </p:grpSpPr>
          <p:sp>
            <p:nvSpPr>
              <p:cNvPr id="97324" name="Rectangle 171"/>
              <p:cNvSpPr>
                <a:spLocks noChangeArrowheads="1"/>
              </p:cNvSpPr>
              <p:nvPr/>
            </p:nvSpPr>
            <p:spPr bwMode="auto">
              <a:xfrm>
                <a:off x="2880" y="768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  <p:sp>
            <p:nvSpPr>
              <p:cNvPr id="97325" name="Rectangle 17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  <p:sp>
            <p:nvSpPr>
              <p:cNvPr id="97326" name="Rectangle 171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</p:grpSp>
        <p:sp>
          <p:nvSpPr>
            <p:cNvPr id="97323" name="Oval 104"/>
            <p:cNvSpPr>
              <a:spLocks noChangeArrowheads="1"/>
            </p:cNvSpPr>
            <p:nvPr/>
          </p:nvSpPr>
          <p:spPr bwMode="auto">
            <a:xfrm>
              <a:off x="3552" y="576"/>
              <a:ext cx="624" cy="528"/>
            </a:xfrm>
            <a:prstGeom prst="ellipse">
              <a:avLst/>
            </a:prstGeom>
            <a:noFill/>
            <a:ln w="38100">
              <a:solidFill>
                <a:srgbClr val="0062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3124200" y="1447800"/>
            <a:ext cx="990600" cy="838200"/>
            <a:chOff x="1968" y="912"/>
            <a:chExt cx="624" cy="528"/>
          </a:xfrm>
        </p:grpSpPr>
        <p:grpSp>
          <p:nvGrpSpPr>
            <p:cNvPr id="18" name="Group 95"/>
            <p:cNvGrpSpPr>
              <a:grpSpLocks/>
            </p:cNvGrpSpPr>
            <p:nvPr/>
          </p:nvGrpSpPr>
          <p:grpSpPr bwMode="auto">
            <a:xfrm>
              <a:off x="2160" y="1008"/>
              <a:ext cx="309" cy="357"/>
              <a:chOff x="2880" y="768"/>
              <a:chExt cx="309" cy="357"/>
            </a:xfrm>
          </p:grpSpPr>
          <p:sp>
            <p:nvSpPr>
              <p:cNvPr id="97319" name="Rectangle 171"/>
              <p:cNvSpPr>
                <a:spLocks noChangeArrowheads="1"/>
              </p:cNvSpPr>
              <p:nvPr/>
            </p:nvSpPr>
            <p:spPr bwMode="auto">
              <a:xfrm>
                <a:off x="2880" y="768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  <p:sp>
            <p:nvSpPr>
              <p:cNvPr id="97320" name="Rectangle 17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  <p:sp>
            <p:nvSpPr>
              <p:cNvPr id="97321" name="Rectangle 171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</p:grpSp>
        <p:sp>
          <p:nvSpPr>
            <p:cNvPr id="97318" name="Oval 105"/>
            <p:cNvSpPr>
              <a:spLocks noChangeArrowheads="1"/>
            </p:cNvSpPr>
            <p:nvPr/>
          </p:nvSpPr>
          <p:spPr bwMode="auto">
            <a:xfrm>
              <a:off x="1968" y="912"/>
              <a:ext cx="624" cy="528"/>
            </a:xfrm>
            <a:prstGeom prst="ellipse">
              <a:avLst/>
            </a:prstGeom>
            <a:noFill/>
            <a:ln w="38100">
              <a:solidFill>
                <a:srgbClr val="0062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110"/>
          <p:cNvGrpSpPr>
            <a:grpSpLocks/>
          </p:cNvGrpSpPr>
          <p:nvPr/>
        </p:nvGrpSpPr>
        <p:grpSpPr bwMode="auto">
          <a:xfrm>
            <a:off x="4724400" y="1371600"/>
            <a:ext cx="990600" cy="838200"/>
            <a:chOff x="2976" y="864"/>
            <a:chExt cx="624" cy="528"/>
          </a:xfrm>
        </p:grpSpPr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3168" y="960"/>
              <a:ext cx="309" cy="357"/>
              <a:chOff x="2880" y="768"/>
              <a:chExt cx="309" cy="357"/>
            </a:xfrm>
          </p:grpSpPr>
          <p:sp>
            <p:nvSpPr>
              <p:cNvPr id="97314" name="Rectangle 171"/>
              <p:cNvSpPr>
                <a:spLocks noChangeArrowheads="1"/>
              </p:cNvSpPr>
              <p:nvPr/>
            </p:nvSpPr>
            <p:spPr bwMode="auto">
              <a:xfrm>
                <a:off x="2880" y="768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  <p:sp>
            <p:nvSpPr>
              <p:cNvPr id="97315" name="Rectangle 17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  <p:sp>
            <p:nvSpPr>
              <p:cNvPr id="97316" name="Rectangle 171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117" cy="1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628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itchFamily="34" charset="0"/>
                  <a:buChar char="●"/>
                </a:pPr>
                <a:endParaRPr lang="en-US">
                  <a:solidFill>
                    <a:prstClr val="black"/>
                  </a:solidFill>
                  <a:latin typeface="Arial" charset="0"/>
                  <a:ea typeface="ヒラギノ角ゴ Pro W3" pitchFamily="-84" charset="-128"/>
                  <a:cs typeface="Arial" charset="0"/>
                </a:endParaRPr>
              </a:p>
            </p:txBody>
          </p:sp>
        </p:grpSp>
        <p:sp>
          <p:nvSpPr>
            <p:cNvPr id="97313" name="Oval 106"/>
            <p:cNvSpPr>
              <a:spLocks noChangeArrowheads="1"/>
            </p:cNvSpPr>
            <p:nvPr/>
          </p:nvSpPr>
          <p:spPr bwMode="auto">
            <a:xfrm>
              <a:off x="2976" y="864"/>
              <a:ext cx="624" cy="528"/>
            </a:xfrm>
            <a:prstGeom prst="ellipse">
              <a:avLst/>
            </a:prstGeom>
            <a:noFill/>
            <a:ln w="38100">
              <a:solidFill>
                <a:srgbClr val="0062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72" name="Picture 71" descr="saxon_home">
            <a:extLst>
              <a:ext uri="{FF2B5EF4-FFF2-40B4-BE49-F238E27FC236}">
                <a16:creationId xmlns:a16="http://schemas.microsoft.com/office/drawing/2014/main" id="{5131F51D-EE09-497B-940F-2BCF2183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47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210948" grpId="0"/>
      <p:bldP spid="210949" grpId="0"/>
      <p:bldP spid="210951" grpId="0"/>
      <p:bldP spid="210952" grpId="0"/>
      <p:bldP spid="210953" grpId="0"/>
      <p:bldP spid="210954" grpId="0"/>
      <p:bldP spid="210955" grpId="0"/>
      <p:bldP spid="210956" grpId="0"/>
      <p:bldP spid="210957" grpId="0"/>
      <p:bldP spid="21095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3672409" cy="7920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>
                <a:ln w="28575">
                  <a:solidFill>
                    <a:schemeClr val="tx1"/>
                  </a:solidFill>
                </a:ln>
                <a:effectLst/>
              </a:rPr>
              <a:t> </a:t>
            </a:r>
            <a:r>
              <a:rPr lang="en-GB" dirty="0">
                <a:ln w="28575">
                  <a:solidFill>
                    <a:schemeClr val="tx1"/>
                  </a:solidFill>
                </a:ln>
                <a:effectLst/>
                <a:latin typeface="HfW cursive" panose="00000500000000000000" pitchFamily="2" charset="0"/>
              </a:rPr>
              <a:t>4 </a:t>
            </a:r>
            <a:r>
              <a:rPr lang="en-GB" dirty="0" smtClean="0">
                <a:ln w="28575">
                  <a:solidFill>
                    <a:schemeClr val="tx1"/>
                  </a:solidFill>
                </a:ln>
              </a:rPr>
              <a:t>x</a:t>
            </a:r>
            <a:r>
              <a:rPr lang="en-GB" dirty="0" smtClean="0">
                <a:ln w="28575">
                  <a:solidFill>
                    <a:schemeClr val="tx1"/>
                  </a:solidFill>
                </a:ln>
                <a:latin typeface="HfW cursive" panose="00000500000000000000" pitchFamily="2" charset="0"/>
              </a:rPr>
              <a:t> </a:t>
            </a:r>
            <a:r>
              <a:rPr lang="en-GB" dirty="0" smtClean="0">
                <a:ln w="28575">
                  <a:solidFill>
                    <a:schemeClr val="tx1"/>
                  </a:solidFill>
                </a:ln>
                <a:effectLst/>
                <a:latin typeface="HfW cursive" panose="00000500000000000000" pitchFamily="2" charset="0"/>
              </a:rPr>
              <a:t>5 </a:t>
            </a:r>
            <a:r>
              <a:rPr lang="en-GB" dirty="0">
                <a:ln w="28575">
                  <a:solidFill>
                    <a:schemeClr val="tx1"/>
                  </a:solidFill>
                </a:ln>
                <a:effectLst/>
              </a:rPr>
              <a:t>= </a:t>
            </a:r>
          </a:p>
        </p:txBody>
      </p:sp>
      <p:pic>
        <p:nvPicPr>
          <p:cNvPr id="26" name="Content Placeholder 25" descr="money 5p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1152128" cy="1136835"/>
          </a:xfrm>
          <a:prstGeom prst="rect">
            <a:avLst/>
          </a:prstGeom>
        </p:spPr>
      </p:pic>
      <p:pic>
        <p:nvPicPr>
          <p:cNvPr id="27" name="Content Placeholder 25" descr="money 5p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3933825"/>
            <a:ext cx="1152525" cy="1136650"/>
          </a:xfrm>
          <a:prstGeom prst="rect">
            <a:avLst/>
          </a:prstGeom>
        </p:spPr>
      </p:pic>
      <p:pic>
        <p:nvPicPr>
          <p:cNvPr id="28" name="Content Placeholder 25" descr="money 5p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60350"/>
            <a:ext cx="1152525" cy="1136650"/>
          </a:xfrm>
          <a:prstGeom prst="rect">
            <a:avLst/>
          </a:prstGeom>
        </p:spPr>
      </p:pic>
      <p:pic>
        <p:nvPicPr>
          <p:cNvPr id="29" name="Content Placeholder 25" descr="money 5p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708275"/>
            <a:ext cx="1152525" cy="11382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95736" y="5661248"/>
            <a:ext cx="6233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HfW cursive" panose="00000500000000000000" pitchFamily="2" charset="0"/>
              </a:rPr>
              <a:t>Recognise multiplication is commutative</a:t>
            </a:r>
          </a:p>
          <a:p>
            <a:pPr algn="ctr"/>
            <a:r>
              <a:rPr lang="en-GB" sz="2400" dirty="0">
                <a:latin typeface="HfW cursive" panose="00000500000000000000" pitchFamily="2" charset="0"/>
              </a:rPr>
              <a:t>4 </a:t>
            </a:r>
            <a:r>
              <a:rPr lang="en-GB" sz="2400" dirty="0"/>
              <a:t>x</a:t>
            </a:r>
            <a:r>
              <a:rPr lang="en-GB" sz="2400" dirty="0">
                <a:latin typeface="HfW cursive" panose="00000500000000000000" pitchFamily="2" charset="0"/>
              </a:rPr>
              <a:t> 5 is the same as 5 </a:t>
            </a:r>
            <a:r>
              <a:rPr lang="en-GB" sz="2400" dirty="0"/>
              <a:t>x</a:t>
            </a:r>
            <a:r>
              <a:rPr lang="en-GB" sz="2400" dirty="0">
                <a:latin typeface="HfW cursive" panose="00000500000000000000" pitchFamily="2" charset="0"/>
              </a:rPr>
              <a:t> 4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940152" y="2924944"/>
            <a:ext cx="3024336" cy="2664296"/>
            <a:chOff x="6012160" y="1988840"/>
            <a:chExt cx="3024336" cy="2664296"/>
          </a:xfrm>
        </p:grpSpPr>
        <p:sp>
          <p:nvSpPr>
            <p:cNvPr id="6" name="Flowchart: Connector 5"/>
            <p:cNvSpPr/>
            <p:nvPr/>
          </p:nvSpPr>
          <p:spPr>
            <a:xfrm>
              <a:off x="6012160" y="2004718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6660232" y="2004718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7334329" y="1988840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8028384" y="1988840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012160" y="3429000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6012160" y="2685549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6677000" y="2698068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7334329" y="2698068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8028384" y="2718381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012160" y="4077072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6678780" y="3402384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7334329" y="3402384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8028384" y="3429000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678780" y="4124777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7355837" y="4119825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8028384" y="4149080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8604448" y="1988840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8604448" y="2708920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8604448" y="3429000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8532440" y="4149080"/>
              <a:ext cx="432048" cy="5040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1" name="Picture 30" descr="dice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124744"/>
            <a:ext cx="1080119" cy="1080119"/>
          </a:xfrm>
          <a:prstGeom prst="rect">
            <a:avLst/>
          </a:prstGeom>
        </p:spPr>
      </p:pic>
      <p:pic>
        <p:nvPicPr>
          <p:cNvPr id="32" name="Picture 31" descr="dice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124744"/>
            <a:ext cx="1080119" cy="1080119"/>
          </a:xfrm>
          <a:prstGeom prst="rect">
            <a:avLst/>
          </a:prstGeom>
        </p:spPr>
      </p:pic>
      <p:pic>
        <p:nvPicPr>
          <p:cNvPr id="33" name="Picture 32" descr="dice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124744"/>
            <a:ext cx="1080119" cy="1080119"/>
          </a:xfrm>
          <a:prstGeom prst="rect">
            <a:avLst/>
          </a:prstGeom>
        </p:spPr>
      </p:pic>
      <p:pic>
        <p:nvPicPr>
          <p:cNvPr id="34" name="Picture 33" descr="dice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1080119" cy="1080119"/>
          </a:xfrm>
          <a:prstGeom prst="rect">
            <a:avLst/>
          </a:prstGeom>
        </p:spPr>
      </p:pic>
      <p:pic>
        <p:nvPicPr>
          <p:cNvPr id="35" name="Picture 34" descr="pentag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221088"/>
            <a:ext cx="911002" cy="911002"/>
          </a:xfrm>
          <a:prstGeom prst="rect">
            <a:avLst/>
          </a:prstGeom>
        </p:spPr>
      </p:pic>
      <p:pic>
        <p:nvPicPr>
          <p:cNvPr id="36" name="Picture 35" descr="pentag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221088"/>
            <a:ext cx="911002" cy="911002"/>
          </a:xfrm>
          <a:prstGeom prst="rect">
            <a:avLst/>
          </a:prstGeom>
        </p:spPr>
      </p:pic>
      <p:pic>
        <p:nvPicPr>
          <p:cNvPr id="38" name="Picture 37" descr="pentag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619672" y="3284984"/>
            <a:ext cx="911002" cy="911002"/>
          </a:xfrm>
          <a:prstGeom prst="rect">
            <a:avLst/>
          </a:prstGeom>
        </p:spPr>
      </p:pic>
      <p:pic>
        <p:nvPicPr>
          <p:cNvPr id="40" name="Picture 39" descr="pentag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881754">
            <a:off x="2671542" y="3184728"/>
            <a:ext cx="911002" cy="91100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732240" y="260648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fW cursive" panose="00000500000000000000" pitchFamily="2" charset="0"/>
              </a:rPr>
              <a:t>Count in steps of 2, 3,  5 and 10.</a:t>
            </a:r>
          </a:p>
          <a:p>
            <a:r>
              <a:rPr lang="en-GB" sz="2400" dirty="0">
                <a:latin typeface="HfW cursive" panose="00000500000000000000" pitchFamily="2" charset="0"/>
              </a:rPr>
              <a:t>Chant /sing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15616" y="2204864"/>
            <a:ext cx="38876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400" dirty="0">
                <a:latin typeface="HfW cursive" panose="00000500000000000000" pitchFamily="2" charset="0"/>
              </a:rPr>
              <a:t>Represent the fact</a:t>
            </a:r>
          </a:p>
          <a:p>
            <a:r>
              <a:rPr lang="en-GB" sz="2400" dirty="0">
                <a:latin typeface="HfW cursive" panose="00000500000000000000" pitchFamily="2" charset="0"/>
              </a:rPr>
              <a:t> with objects or pictures</a:t>
            </a:r>
          </a:p>
        </p:txBody>
      </p:sp>
      <p:pic>
        <p:nvPicPr>
          <p:cNvPr id="47" name="Picture 46" descr="parent helping chi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88640"/>
            <a:ext cx="1008112" cy="1145582"/>
          </a:xfrm>
          <a:prstGeom prst="rect">
            <a:avLst/>
          </a:prstGeom>
        </p:spPr>
      </p:pic>
      <p:pic>
        <p:nvPicPr>
          <p:cNvPr id="48" name="Picture 47" descr="parent helping chi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517232"/>
            <a:ext cx="1008112" cy="11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5" y="260648"/>
            <a:ext cx="2720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HfW cursive" panose="00000500000000000000" pitchFamily="2" charset="0"/>
              </a:rPr>
              <a:t>Facts for free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8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3=24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24÷3=8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24÷8=3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1497" y="2796225"/>
            <a:ext cx="235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HfW cursive" panose="00000500000000000000" pitchFamily="2" charset="0"/>
              </a:rPr>
              <a:t>3</a:t>
            </a:r>
            <a:r>
              <a:rPr lang="en-GB" sz="4800" dirty="0"/>
              <a:t>x</a:t>
            </a:r>
            <a:r>
              <a:rPr lang="en-GB" sz="4800" dirty="0">
                <a:latin typeface="HfW cursive" panose="00000500000000000000" pitchFamily="2" charset="0"/>
              </a:rPr>
              <a:t>8=24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3008" y="399491"/>
            <a:ext cx="217880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u="sng" dirty="0">
                <a:latin typeface="HfW cursive" panose="00000500000000000000" pitchFamily="2" charset="0"/>
              </a:rPr>
              <a:t>Equivalent </a:t>
            </a:r>
          </a:p>
          <a:p>
            <a:pPr algn="ctr"/>
            <a:r>
              <a:rPr lang="en-GB" sz="2800" u="sng" dirty="0">
                <a:latin typeface="HfW cursive" panose="00000500000000000000" pitchFamily="2" charset="0"/>
              </a:rPr>
              <a:t>facts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12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2=24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2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12=24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6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4=24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1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24=24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3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2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4=24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189" y="4005064"/>
            <a:ext cx="24836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HfW cursive" panose="00000500000000000000" pitchFamily="2" charset="0"/>
              </a:rPr>
              <a:t>Nearby facts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3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7=21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3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9=27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4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8=32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2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8=16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7786" y="4005064"/>
            <a:ext cx="31111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HfW cursive" panose="00000500000000000000" pitchFamily="2" charset="0"/>
              </a:rPr>
              <a:t>Place value 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30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8=240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30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80=2400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300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8=2400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0.3 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 8 = 2.4</a:t>
            </a:r>
          </a:p>
          <a:p>
            <a:r>
              <a:rPr lang="en-GB" sz="2800" dirty="0">
                <a:latin typeface="HfW cursive" panose="00000500000000000000" pitchFamily="2" charset="0"/>
              </a:rPr>
              <a:t>0.3</a:t>
            </a:r>
            <a:r>
              <a:rPr lang="en-GB" sz="2800" dirty="0"/>
              <a:t>x</a:t>
            </a:r>
            <a:r>
              <a:rPr lang="en-GB" sz="2800" dirty="0">
                <a:latin typeface="HfW cursive" panose="00000500000000000000" pitchFamily="2" charset="0"/>
              </a:rPr>
              <a:t>0.8 = 0.24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saxon_home">
            <a:extLst>
              <a:ext uri="{FF2B5EF4-FFF2-40B4-BE49-F238E27FC236}">
                <a16:creationId xmlns:a16="http://schemas.microsoft.com/office/drawing/2014/main" id="{23DB7605-B8A6-428B-806D-5CD1ACE2E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2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B292-EC5B-437C-9F61-E5652F5E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latin typeface="HfW cursive" panose="00000500000000000000" pitchFamily="2" charset="0"/>
              </a:rPr>
              <a:t>Games to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98C61-BF28-4D67-AE5E-E8E57033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latin typeface="HfW cursive" panose="00000500000000000000" pitchFamily="2" charset="0"/>
              </a:rPr>
              <a:t>Throw and catch 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Bingo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Pairs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How many in 1 minute?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Connect 3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Claim your squares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saxon_home">
            <a:extLst>
              <a:ext uri="{FF2B5EF4-FFF2-40B4-BE49-F238E27FC236}">
                <a16:creationId xmlns:a16="http://schemas.microsoft.com/office/drawing/2014/main" id="{B6317C8A-E5AD-4478-8746-8E219CDB8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5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01C5-8899-408A-8528-A66D71B6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fW cursive" panose="00000500000000000000" pitchFamily="2" charset="0"/>
              </a:rPr>
              <a:t>Other </a:t>
            </a:r>
            <a:r>
              <a:rPr lang="en-GB" dirty="0" smtClean="0">
                <a:latin typeface="HfW cursive" panose="00000500000000000000" pitchFamily="2" charset="0"/>
              </a:rPr>
              <a:t>tips...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81BD-6075-4482-B551-0DD8DC09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latin typeface="HfW cursive" panose="00000500000000000000" pitchFamily="2" charset="0"/>
              </a:rPr>
              <a:t>Little and often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Make it fun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Make up silly rhymes for tricky facts</a:t>
            </a:r>
          </a:p>
          <a:p>
            <a:r>
              <a:rPr lang="en-GB" sz="4000" dirty="0">
                <a:latin typeface="HfW cursive" panose="00000500000000000000" pitchFamily="2" charset="0"/>
              </a:rPr>
              <a:t>Use what you know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saxon_home">
            <a:extLst>
              <a:ext uri="{FF2B5EF4-FFF2-40B4-BE49-F238E27FC236}">
                <a16:creationId xmlns:a16="http://schemas.microsoft.com/office/drawing/2014/main" id="{4973D08B-27E2-4D81-826E-7F209467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2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6000" dirty="0">
                <a:effectLst/>
                <a:latin typeface="HfW cursive" panose="00000500000000000000" pitchFamily="2" charset="0"/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0726" y="2060848"/>
            <a:ext cx="7007658" cy="2573296"/>
          </a:xfrm>
          <a:ln w="190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45720" indent="0">
              <a:buNone/>
            </a:pPr>
            <a:endParaRPr lang="en-GB" sz="1800" dirty="0"/>
          </a:p>
          <a:p>
            <a:r>
              <a:rPr lang="en-GB" dirty="0">
                <a:latin typeface="HfW cursive" panose="00000500000000000000" pitchFamily="2" charset="0"/>
              </a:rPr>
              <a:t>Explain which number facts need to be learnt</a:t>
            </a:r>
            <a:r>
              <a:rPr lang="en-GB" sz="2800" dirty="0">
                <a:latin typeface="HfW cursive" panose="00000500000000000000" pitchFamily="2" charset="0"/>
              </a:rPr>
              <a:t>.</a:t>
            </a:r>
          </a:p>
          <a:p>
            <a:r>
              <a:rPr lang="en-GB" dirty="0">
                <a:latin typeface="HfW cursive" panose="00000500000000000000" pitchFamily="2" charset="0"/>
              </a:rPr>
              <a:t>Share games and </a:t>
            </a:r>
            <a:r>
              <a:rPr lang="en-GB" sz="2800" dirty="0">
                <a:latin typeface="HfW cursive" panose="00000500000000000000" pitchFamily="2" charset="0"/>
              </a:rPr>
              <a:t>strategies </a:t>
            </a:r>
            <a:r>
              <a:rPr lang="en-GB" dirty="0">
                <a:latin typeface="HfW cursive" panose="00000500000000000000" pitchFamily="2" charset="0"/>
              </a:rPr>
              <a:t>to help </a:t>
            </a:r>
            <a:r>
              <a:rPr lang="en-GB" sz="2800" dirty="0">
                <a:latin typeface="HfW cursive" panose="00000500000000000000" pitchFamily="2" charset="0"/>
              </a:rPr>
              <a:t>your child derive, learn and </a:t>
            </a:r>
            <a:r>
              <a:rPr lang="en-GB" dirty="0">
                <a:latin typeface="HfW cursive" panose="00000500000000000000" pitchFamily="2" charset="0"/>
              </a:rPr>
              <a:t>recall</a:t>
            </a:r>
            <a:r>
              <a:rPr lang="en-GB" sz="2800" dirty="0">
                <a:latin typeface="HfW cursive" panose="00000500000000000000" pitchFamily="2" charset="0"/>
              </a:rPr>
              <a:t> number facts 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axon_home">
            <a:extLst>
              <a:ext uri="{FF2B5EF4-FFF2-40B4-BE49-F238E27FC236}">
                <a16:creationId xmlns:a16="http://schemas.microsoft.com/office/drawing/2014/main" id="{AF9AC4F8-5852-4933-AD25-FC1E90881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BEE653-6CF4-4BD5-8CBA-6F27DFE312EB}"/>
              </a:ext>
            </a:extLst>
          </p:cNvPr>
          <p:cNvSpPr/>
          <p:nvPr/>
        </p:nvSpPr>
        <p:spPr>
          <a:xfrm>
            <a:off x="595423" y="4944140"/>
            <a:ext cx="75597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HfW cursive" panose="00000500000000000000" pitchFamily="2" charset="0"/>
              </a:rPr>
              <a:t>Thank you for </a:t>
            </a:r>
            <a:r>
              <a:rPr lang="en-GB" sz="3600" dirty="0" smtClean="0">
                <a:solidFill>
                  <a:srgbClr val="00B050"/>
                </a:solidFill>
                <a:latin typeface="HfW cursive" panose="00000500000000000000" pitchFamily="2" charset="0"/>
              </a:rPr>
              <a:t>coming.</a:t>
            </a:r>
          </a:p>
          <a:p>
            <a:endParaRPr lang="en-GB" sz="1600" dirty="0">
              <a:solidFill>
                <a:srgbClr val="00B050"/>
              </a:solidFill>
              <a:latin typeface="HfW cursive" panose="00000500000000000000" pitchFamily="2" charset="0"/>
            </a:endParaRPr>
          </a:p>
          <a:p>
            <a:r>
              <a:rPr lang="en-GB" sz="3600" dirty="0">
                <a:solidFill>
                  <a:srgbClr val="00B050"/>
                </a:solidFill>
                <a:latin typeface="HfW cursive" panose="00000500000000000000" pitchFamily="2" charset="0"/>
              </a:rPr>
              <a:t>Please complete the </a:t>
            </a:r>
            <a:r>
              <a:rPr lang="en-GB" sz="3600" dirty="0" smtClean="0">
                <a:solidFill>
                  <a:srgbClr val="00B050"/>
                </a:solidFill>
                <a:latin typeface="HfW cursive" panose="00000500000000000000" pitchFamily="2" charset="0"/>
              </a:rPr>
              <a:t>evaluation.</a:t>
            </a:r>
            <a:endParaRPr lang="en-GB" sz="3600" dirty="0">
              <a:solidFill>
                <a:srgbClr val="00B050"/>
              </a:solidFill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6000" dirty="0">
                <a:effectLst/>
                <a:latin typeface="HfW cursive" panose="00000500000000000000" pitchFamily="2" charset="0"/>
              </a:rPr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2060848"/>
            <a:ext cx="6984776" cy="3888432"/>
          </a:xfrm>
          <a:ln w="190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45720" indent="0">
              <a:buNone/>
            </a:pPr>
            <a:endParaRPr lang="en-GB" sz="1800" dirty="0"/>
          </a:p>
          <a:p>
            <a:r>
              <a:rPr lang="en-GB" dirty="0">
                <a:latin typeface="HfW cursive" panose="00000500000000000000" pitchFamily="2" charset="0"/>
              </a:rPr>
              <a:t>Explain which number facts need to be learnt</a:t>
            </a:r>
            <a:r>
              <a:rPr lang="en-GB" sz="2800" dirty="0">
                <a:latin typeface="HfW cursive" panose="00000500000000000000" pitchFamily="2" charset="0"/>
              </a:rPr>
              <a:t>.</a:t>
            </a:r>
          </a:p>
          <a:p>
            <a:r>
              <a:rPr lang="en-GB" dirty="0">
                <a:latin typeface="HfW cursive" panose="00000500000000000000" pitchFamily="2" charset="0"/>
              </a:rPr>
              <a:t>Share games and </a:t>
            </a:r>
            <a:r>
              <a:rPr lang="en-GB" sz="2800" dirty="0">
                <a:latin typeface="HfW cursive" panose="00000500000000000000" pitchFamily="2" charset="0"/>
              </a:rPr>
              <a:t>strategies </a:t>
            </a:r>
            <a:r>
              <a:rPr lang="en-GB" dirty="0">
                <a:latin typeface="HfW cursive" panose="00000500000000000000" pitchFamily="2" charset="0"/>
              </a:rPr>
              <a:t>to help </a:t>
            </a:r>
            <a:r>
              <a:rPr lang="en-GB" sz="2800" dirty="0">
                <a:latin typeface="HfW cursive" panose="00000500000000000000" pitchFamily="2" charset="0"/>
              </a:rPr>
              <a:t>your child derive, learn and </a:t>
            </a:r>
            <a:r>
              <a:rPr lang="en-GB" dirty="0">
                <a:latin typeface="HfW cursive" panose="00000500000000000000" pitchFamily="2" charset="0"/>
              </a:rPr>
              <a:t>recall</a:t>
            </a:r>
            <a:r>
              <a:rPr lang="en-GB" sz="2800" dirty="0">
                <a:latin typeface="HfW cursive" panose="00000500000000000000" pitchFamily="2" charset="0"/>
              </a:rPr>
              <a:t> number facts . </a:t>
            </a:r>
          </a:p>
        </p:txBody>
      </p:sp>
      <p:pic>
        <p:nvPicPr>
          <p:cNvPr id="4" name="Picture 3" descr="saxon_home">
            <a:extLst>
              <a:ext uri="{FF2B5EF4-FFF2-40B4-BE49-F238E27FC236}">
                <a16:creationId xmlns:a16="http://schemas.microsoft.com/office/drawing/2014/main" id="{AF9AC4F8-5852-4933-AD25-FC1E90881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A0F94C-801C-4715-8E4B-04B1AF003384}"/>
              </a:ext>
            </a:extLst>
          </p:cNvPr>
          <p:cNvSpPr/>
          <p:nvPr/>
        </p:nvSpPr>
        <p:spPr>
          <a:xfrm>
            <a:off x="497150" y="474345"/>
            <a:ext cx="7998778" cy="53245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>
                <a:solidFill>
                  <a:srgbClr val="0B0C0C"/>
                </a:solidFill>
                <a:uFillTx/>
                <a:latin typeface="nta"/>
              </a:rPr>
              <a:t>Aims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i="0" u="none" strike="noStrike" kern="1200" cap="none" spc="0" baseline="0" dirty="0">
              <a:solidFill>
                <a:srgbClr val="0B0C0C"/>
              </a:solidFill>
              <a:uFillTx/>
              <a:latin typeface="nta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B0C0C"/>
                </a:solidFill>
                <a:uFillTx/>
                <a:latin typeface="nta"/>
              </a:rPr>
              <a:t>The national curriculum for mathematics aims to ensure that all pupils: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B0C0C"/>
              </a:solidFill>
              <a:uFillTx/>
              <a:latin typeface="nta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B0C0C"/>
                </a:solidFill>
                <a:uFillTx/>
                <a:latin typeface="nta"/>
              </a:rPr>
              <a:t>become </a:t>
            </a:r>
            <a:r>
              <a:rPr lang="en-GB" sz="2000" b="1" i="0" u="none" strike="noStrike" kern="1200" cap="none" spc="0" baseline="0" dirty="0">
                <a:solidFill>
                  <a:srgbClr val="0B0C0C"/>
                </a:solidFill>
                <a:uFillTx/>
                <a:latin typeface="nta"/>
              </a:rPr>
              <a:t>fluent</a:t>
            </a:r>
            <a:r>
              <a:rPr lang="en-GB" sz="2000" b="0" i="0" u="none" strike="noStrike" kern="1200" cap="none" spc="0" baseline="0" dirty="0">
                <a:solidFill>
                  <a:srgbClr val="0B0C0C"/>
                </a:solidFill>
                <a:uFillTx/>
                <a:latin typeface="nta"/>
              </a:rPr>
              <a:t> in the fundamentals of mathematics, including through varied and frequent practice with increasingly complex problems over time, so that pupils develop conceptual understanding and the ability </a:t>
            </a:r>
            <a:r>
              <a:rPr lang="en-GB" sz="2000" b="1" i="0" u="none" strike="noStrike" kern="1200" cap="none" spc="0" baseline="0" dirty="0">
                <a:solidFill>
                  <a:srgbClr val="0B0C0C"/>
                </a:solidFill>
                <a:uFillTx/>
                <a:latin typeface="nta"/>
              </a:rPr>
              <a:t>to recall and apply knowledge rapidly and accurately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B0C0C"/>
              </a:solidFill>
              <a:uFillTx/>
              <a:latin typeface="nta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i="0" u="none" strike="noStrike" kern="1200" cap="none" spc="0" baseline="0" dirty="0">
                <a:uFillTx/>
                <a:latin typeface="nta"/>
              </a:rPr>
              <a:t>reason mathematically by following a line of enquiry, conjecturing relationships and generalisations, and developing an argument, justification or proof using mathematical language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i="0" u="none" strike="noStrike" kern="1200" cap="none" spc="0" baseline="0" dirty="0">
              <a:solidFill>
                <a:srgbClr val="0B0C0C"/>
              </a:solidFill>
              <a:uFillTx/>
              <a:latin typeface="nta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i="0" u="none" strike="noStrike" kern="1200" cap="none" spc="0" baseline="0" dirty="0">
                <a:solidFill>
                  <a:srgbClr val="0B0C0C"/>
                </a:solidFill>
                <a:uFillTx/>
                <a:latin typeface="nta"/>
              </a:rPr>
              <a:t>can solve problems by applying their mathematics to a variety of routine and non-routine problems with increasing sophistication, including breaking down problems into a series of simpler steps and persevering in seeking solutions</a:t>
            </a:r>
          </a:p>
        </p:txBody>
      </p:sp>
      <p:pic>
        <p:nvPicPr>
          <p:cNvPr id="3" name="Picture 2" descr="saxon_home">
            <a:extLst>
              <a:ext uri="{FF2B5EF4-FFF2-40B4-BE49-F238E27FC236}">
                <a16:creationId xmlns:a16="http://schemas.microsoft.com/office/drawing/2014/main" id="{31765DFA-300E-4E33-B759-CA7B460D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95663" y="701675"/>
            <a:ext cx="2325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ea typeface="MS PGothic" pitchFamily="34" charset="-128"/>
              </a:rPr>
              <a:t>Symbols</a:t>
            </a:r>
            <a:endParaRPr lang="en-US" altLang="en-US" b="1">
              <a:ea typeface="MS PGothic" pitchFamily="34" charset="-128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47864" y="4221088"/>
            <a:ext cx="2260600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ea typeface="MS PGothic" pitchFamily="34" charset="-128"/>
              </a:rPr>
              <a:t>Concrete experiences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Real or physical materials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Small worlds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Money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Cubes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Counters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Fingers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 i="1" dirty="0">
              <a:ea typeface="MS PGothic" pitchFamily="34" charset="-128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1666875" y="1060450"/>
            <a:ext cx="19272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733550" y="2860675"/>
            <a:ext cx="239236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800225" y="2789238"/>
            <a:ext cx="4586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660775" y="1060450"/>
            <a:ext cx="27908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660775" y="1133475"/>
            <a:ext cx="465138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4125913" y="2789238"/>
            <a:ext cx="226060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59288" y="557213"/>
            <a:ext cx="13287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i="1">
                <a:ea typeface="MS PGothic" pitchFamily="34" charset="-128"/>
              </a:rPr>
              <a:t>Numerals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>
                <a:ea typeface="MS PGothic" pitchFamily="34" charset="-128"/>
              </a:rPr>
              <a:t>Calculation signs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 i="1">
              <a:ea typeface="MS PGothic" pitchFamily="34" charset="-128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84288" y="484188"/>
            <a:ext cx="2111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b="1" i="1" u="sng" dirty="0"/>
              <a:t>The Connections Model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7025" y="2708275"/>
            <a:ext cx="18605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ea typeface="MS PGothic" pitchFamily="34" charset="-128"/>
              </a:rPr>
              <a:t>Language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Processing instructions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Interpreting word problems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Explaining their thinking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i="1" dirty="0">
                <a:ea typeface="MS PGothic" pitchFamily="34" charset="-128"/>
              </a:rPr>
              <a:t>Using mathematical , academic and everyday language.</a:t>
            </a:r>
            <a:endParaRPr lang="en-US" altLang="en-US" sz="1400" i="1" dirty="0">
              <a:ea typeface="MS PGothic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2060848"/>
            <a:ext cx="208823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>
                <a:ea typeface="MS PGothic" pitchFamily="34" charset="-128"/>
              </a:rPr>
              <a:t>Pictures/images</a:t>
            </a:r>
          </a:p>
          <a:p>
            <a:pPr>
              <a:spcBef>
                <a:spcPct val="50000"/>
              </a:spcBef>
            </a:pPr>
            <a:r>
              <a:rPr lang="en-GB" altLang="en-US" i="1" dirty="0">
                <a:ea typeface="MS PGothic" pitchFamily="34" charset="-128"/>
              </a:rPr>
              <a:t>Number lines</a:t>
            </a:r>
          </a:p>
          <a:p>
            <a:pPr>
              <a:spcBef>
                <a:spcPct val="50000"/>
              </a:spcBef>
            </a:pPr>
            <a:r>
              <a:rPr lang="en-GB" altLang="en-US" i="1" dirty="0">
                <a:ea typeface="MS PGothic" pitchFamily="34" charset="-128"/>
              </a:rPr>
              <a:t>Place value cards</a:t>
            </a:r>
          </a:p>
          <a:p>
            <a:pPr>
              <a:spcBef>
                <a:spcPct val="50000"/>
              </a:spcBef>
            </a:pPr>
            <a:r>
              <a:rPr lang="en-GB" altLang="en-US" i="1" dirty="0">
                <a:ea typeface="MS PGothic" pitchFamily="34" charset="-128"/>
              </a:rPr>
              <a:t>Hundred squares</a:t>
            </a:r>
          </a:p>
          <a:p>
            <a:pPr>
              <a:spcBef>
                <a:spcPct val="50000"/>
              </a:spcBef>
            </a:pPr>
            <a:r>
              <a:rPr lang="en-GB" altLang="en-US" i="1" dirty="0" err="1">
                <a:ea typeface="MS PGothic" pitchFamily="34" charset="-128"/>
              </a:rPr>
              <a:t>Numicon</a:t>
            </a:r>
            <a:endParaRPr lang="en-GB" altLang="en-US" i="1" dirty="0"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en-GB" altLang="en-US" i="1" dirty="0">
                <a:ea typeface="MS PGothic" pitchFamily="34" charset="-128"/>
              </a:rPr>
              <a:t>Drawing their own representations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24128" y="5373216"/>
            <a:ext cx="3294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GB" dirty="0">
                <a:solidFill>
                  <a:srgbClr val="FF0000"/>
                </a:solidFill>
              </a:rPr>
              <a:t>Children need all </a:t>
            </a:r>
          </a:p>
          <a:p>
            <a:pPr marL="45720" indent="0">
              <a:buNone/>
            </a:pPr>
            <a:r>
              <a:rPr lang="en-GB" dirty="0">
                <a:solidFill>
                  <a:srgbClr val="FF0000"/>
                </a:solidFill>
              </a:rPr>
              <a:t>4 experiences</a:t>
            </a:r>
          </a:p>
          <a:p>
            <a:pPr marL="45720" indent="0">
              <a:buNone/>
            </a:pPr>
            <a:r>
              <a:rPr lang="en-GB" dirty="0">
                <a:solidFill>
                  <a:srgbClr val="FF0000"/>
                </a:solidFill>
              </a:rPr>
              <a:t> in order to build connections</a:t>
            </a:r>
          </a:p>
        </p:txBody>
      </p:sp>
      <p:pic>
        <p:nvPicPr>
          <p:cNvPr id="15" name="Picture 14" descr="saxon_home">
            <a:extLst>
              <a:ext uri="{FF2B5EF4-FFF2-40B4-BE49-F238E27FC236}">
                <a16:creationId xmlns:a16="http://schemas.microsoft.com/office/drawing/2014/main" id="{2935DA86-F8B6-4EAA-9441-57D24AE1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4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B0F000-E591-4FF8-9B63-88F390BDD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71678"/>
              </p:ext>
            </p:extLst>
          </p:nvPr>
        </p:nvGraphicFramePr>
        <p:xfrm>
          <a:off x="328474" y="1660128"/>
          <a:ext cx="8186876" cy="485534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994305">
                  <a:extLst>
                    <a:ext uri="{9D8B030D-6E8A-4147-A177-3AD203B41FA5}">
                      <a16:colId xmlns:a16="http://schemas.microsoft.com/office/drawing/2014/main" val="2430488909"/>
                    </a:ext>
                  </a:extLst>
                </a:gridCol>
                <a:gridCol w="7192571">
                  <a:extLst>
                    <a:ext uri="{9D8B030D-6E8A-4147-A177-3AD203B41FA5}">
                      <a16:colId xmlns:a16="http://schemas.microsoft.com/office/drawing/2014/main" val="157444282"/>
                    </a:ext>
                  </a:extLst>
                </a:gridCol>
              </a:tblGrid>
              <a:tr h="517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Reception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extLst>
                  <a:ext uri="{0D108BD9-81ED-4DB2-BD59-A6C34878D82A}">
                    <a16:rowId xmlns:a16="http://schemas.microsoft.com/office/drawing/2014/main" val="2974052348"/>
                  </a:ext>
                </a:extLst>
              </a:tr>
              <a:tr h="403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Year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Represent and use number bonds within 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Represent and use subtraction facts within 20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extLst>
                  <a:ext uri="{0D108BD9-81ED-4DB2-BD59-A6C34878D82A}">
                    <a16:rowId xmlns:a16="http://schemas.microsoft.com/office/drawing/2014/main" val="2513770623"/>
                  </a:ext>
                </a:extLst>
              </a:tr>
              <a:tr h="609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Year 2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Recall and use addition and subtraction facts to 20 fluently and derive and use related facts up to 100.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Recall doubles and halves to 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Recall and use multiplication and division facts for the 2, 5 and 10 times tables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extLst>
                  <a:ext uri="{0D108BD9-81ED-4DB2-BD59-A6C34878D82A}">
                    <a16:rowId xmlns:a16="http://schemas.microsoft.com/office/drawing/2014/main" val="3863588754"/>
                  </a:ext>
                </a:extLst>
              </a:tr>
              <a:tr h="253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Year 3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Recall and use multiplication and division facts for the 3, 4 and 8 times tables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extLst>
                  <a:ext uri="{0D108BD9-81ED-4DB2-BD59-A6C34878D82A}">
                    <a16:rowId xmlns:a16="http://schemas.microsoft.com/office/drawing/2014/main" val="3871741702"/>
                  </a:ext>
                </a:extLst>
              </a:tr>
              <a:tr h="253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Year 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Recall multiplication and division facts for multiplication tables up to 12 x 12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extLst>
                  <a:ext uri="{0D108BD9-81ED-4DB2-BD59-A6C34878D82A}">
                    <a16:rowId xmlns:a16="http://schemas.microsoft.com/office/drawing/2014/main" val="1403102173"/>
                  </a:ext>
                </a:extLst>
              </a:tr>
              <a:tr h="253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Year 5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Multiply and divide numbers mentally drawing upon known facts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extLst>
                  <a:ext uri="{0D108BD9-81ED-4DB2-BD59-A6C34878D82A}">
                    <a16:rowId xmlns:a16="http://schemas.microsoft.com/office/drawing/2014/main" val="268674420"/>
                  </a:ext>
                </a:extLst>
              </a:tr>
              <a:tr h="253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Year 6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67" marR="61067" marT="0" marB="0"/>
                </a:tc>
                <a:extLst>
                  <a:ext uri="{0D108BD9-81ED-4DB2-BD59-A6C34878D82A}">
                    <a16:rowId xmlns:a16="http://schemas.microsoft.com/office/drawing/2014/main" val="2786700283"/>
                  </a:ext>
                </a:extLst>
              </a:tr>
            </a:tbl>
          </a:graphicData>
        </a:graphic>
      </p:graphicFrame>
      <p:pic>
        <p:nvPicPr>
          <p:cNvPr id="3" name="Picture 2" descr="saxon_home">
            <a:extLst>
              <a:ext uri="{FF2B5EF4-FFF2-40B4-BE49-F238E27FC236}">
                <a16:creationId xmlns:a16="http://schemas.microsoft.com/office/drawing/2014/main" id="{C3CE9B91-9FEC-4A4E-AB97-AA778218C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476672"/>
            <a:ext cx="6696744" cy="1224136"/>
          </a:xfrm>
          <a:prstGeom prst="rect">
            <a:avLst/>
          </a:prstGeom>
          <a:ln w="28575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GB" sz="3600" b="0" dirty="0">
                <a:effectLst/>
                <a:latin typeface="HfW cursive" panose="00000500000000000000" pitchFamily="2" charset="0"/>
              </a:rPr>
              <a:t>What helps children to memorise facts?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3458" y="2132856"/>
            <a:ext cx="54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HfW cursive" panose="00000500000000000000" pitchFamily="2" charset="0"/>
              </a:rPr>
              <a:t>Written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HfW cursive" panose="00000500000000000000" pitchFamily="2" charset="0"/>
              </a:rPr>
              <a:t>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HfW cursive" panose="00000500000000000000" pitchFamily="2" charset="0"/>
              </a:rPr>
              <a:t>Kinaesthetic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HfW cursive" panose="00000500000000000000" pitchFamily="2" charset="0"/>
              </a:rPr>
              <a:t>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latin typeface="HfW cursive" panose="00000500000000000000" pitchFamily="2" charset="0"/>
              </a:rPr>
              <a:t>Aural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saxon_home">
            <a:extLst>
              <a:ext uri="{FF2B5EF4-FFF2-40B4-BE49-F238E27FC236}">
                <a16:creationId xmlns:a16="http://schemas.microsoft.com/office/drawing/2014/main" id="{7545E958-9A45-4185-B44C-9B723DB3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3528" y="1161224"/>
          <a:ext cx="7776868" cy="558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+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+ 7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 + </a:t>
                      </a:r>
                      <a:r>
                        <a:rPr lang="en-GB" sz="1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</a:t>
                      </a:r>
                    </a:p>
                  </a:txBody>
                  <a:tcPr marL="114493" marR="114493" marT="57246" marB="5724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114493" marR="114493" marT="57246" marB="5724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+ 2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4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5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7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</a:t>
                      </a:r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9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  <a:latin typeface="Gill Sans MT" panose="020B0502020104020203" pitchFamily="34" charset="0"/>
                        </a:rPr>
                        <a:t>10 + 10</a:t>
                      </a:r>
                    </a:p>
                  </a:txBody>
                  <a:tcPr marL="114493" marR="114493" marT="57246" marB="572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79716" y="629399"/>
            <a:ext cx="144016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32" y="116632"/>
            <a:ext cx="1440160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1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979716" y="116632"/>
            <a:ext cx="144016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Bonds to 10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3624693" y="625423"/>
            <a:ext cx="144016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Doubles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3635900" y="116632"/>
            <a:ext cx="1440160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10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5269670" y="691986"/>
            <a:ext cx="1440160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Near doubles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5292084" y="116632"/>
            <a:ext cx="1440160" cy="50405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Bridging/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compensating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8344" y="101785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latin typeface="Gill Sans MT" panose="020B0502020104020203" pitchFamily="34" charset="0"/>
              </a:rPr>
              <a:t>Y1 facts</a:t>
            </a:r>
            <a:endParaRPr lang="en-GB" sz="1600" dirty="0">
              <a:latin typeface="Gill Sans MT" panose="020B0502020104020203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524313" y="13860"/>
          <a:ext cx="1440175" cy="103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00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333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6573"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" b="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573">
                <a:tc>
                  <a:txBody>
                    <a:bodyPr/>
                    <a:lstStyle/>
                    <a:p>
                      <a:pPr algn="ctr"/>
                      <a:endParaRPr lang="en-GB" sz="4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lang="en-GB" sz="300" dirty="0">
                        <a:solidFill>
                          <a:sysClr val="windowText" lastClr="000000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marL="21203" marR="21203" marT="10601" marB="106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31108" y="404664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latin typeface="Gill Sans MT" panose="020B0502020104020203" pitchFamily="34" charset="0"/>
              </a:rPr>
              <a:t>Y2 </a:t>
            </a:r>
          </a:p>
          <a:p>
            <a:pPr algn="r"/>
            <a:r>
              <a:rPr lang="en-GB" sz="1600" dirty="0">
                <a:latin typeface="Gill Sans MT" panose="020B0502020104020203" pitchFamily="34" charset="0"/>
              </a:rPr>
              <a:t>facts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3532" y="632756"/>
            <a:ext cx="1440160" cy="36004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Gill Sans MT" panose="020B0502020104020203" pitchFamily="34" charset="0"/>
              </a:rPr>
              <a:t>Adding 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641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0053-42C2-4D3B-9B97-2B70BD24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7" y="760092"/>
            <a:ext cx="5720316" cy="5416871"/>
          </a:xfrm>
        </p:spPr>
      </p:pic>
      <p:pic>
        <p:nvPicPr>
          <p:cNvPr id="4" name="Picture 3" descr="saxon_home">
            <a:extLst>
              <a:ext uri="{FF2B5EF4-FFF2-40B4-BE49-F238E27FC236}">
                <a16:creationId xmlns:a16="http://schemas.microsoft.com/office/drawing/2014/main" id="{A13C752A-D7F5-48C3-B0FB-238D94995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628" y="265814"/>
            <a:ext cx="150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HfW cursive" panose="00000500000000000000" pitchFamily="2" charset="0"/>
              </a:rPr>
              <a:t>3 + 4</a:t>
            </a:r>
            <a:endParaRPr lang="en-GB" sz="3600" b="1" dirty="0">
              <a:latin typeface="HfW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187D-931C-4392-A431-292F8175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fW cursive" panose="00000500000000000000" pitchFamily="2" charset="0"/>
              </a:rPr>
              <a:t>Looking for patterns..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7BA6-05DB-4A51-962A-F76392C0F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0+7=7                   </a:t>
            </a:r>
            <a:r>
              <a:rPr lang="en-GB" dirty="0" smtClean="0">
                <a:latin typeface="HfW cursive" panose="00000500000000000000" pitchFamily="2" charset="0"/>
              </a:rPr>
              <a:t>What </a:t>
            </a:r>
            <a:r>
              <a:rPr lang="en-GB" dirty="0">
                <a:latin typeface="HfW cursive" panose="00000500000000000000" pitchFamily="2" charset="0"/>
              </a:rPr>
              <a:t>do you notice?</a:t>
            </a:r>
          </a:p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1+6=7</a:t>
            </a:r>
          </a:p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2+5=7                      What’s the same?</a:t>
            </a:r>
          </a:p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3+4=7                      What’s different?</a:t>
            </a:r>
          </a:p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4+3=7</a:t>
            </a:r>
          </a:p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5+2=7</a:t>
            </a:r>
          </a:p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6+1=7</a:t>
            </a:r>
          </a:p>
          <a:p>
            <a:pPr marL="0" indent="0">
              <a:buNone/>
            </a:pPr>
            <a:r>
              <a:rPr lang="en-GB" dirty="0">
                <a:latin typeface="HfW cursive" panose="00000500000000000000" pitchFamily="2" charset="0"/>
              </a:rPr>
              <a:t>7+0=7</a:t>
            </a:r>
          </a:p>
        </p:txBody>
      </p:sp>
      <p:pic>
        <p:nvPicPr>
          <p:cNvPr id="4" name="Picture 3" descr="saxon_home">
            <a:extLst>
              <a:ext uri="{FF2B5EF4-FFF2-40B4-BE49-F238E27FC236}">
                <a16:creationId xmlns:a16="http://schemas.microsoft.com/office/drawing/2014/main" id="{D06308AC-25E5-4991-96A3-93B867EA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0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10661</TotalTime>
  <Words>1182</Words>
  <Application>Microsoft Office PowerPoint</Application>
  <PresentationFormat>On-screen Show (4:3)</PresentationFormat>
  <Paragraphs>357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Calibri Light</vt:lpstr>
      <vt:lpstr>Comic Sans MS</vt:lpstr>
      <vt:lpstr>Georgia</vt:lpstr>
      <vt:lpstr>Gill Sans MT</vt:lpstr>
      <vt:lpstr>HfW cursive</vt:lpstr>
      <vt:lpstr>nta</vt:lpstr>
      <vt:lpstr>Times New Roman</vt:lpstr>
      <vt:lpstr>ヒラギノ角ゴ Pro W3</vt:lpstr>
      <vt:lpstr>Office Theme</vt:lpstr>
      <vt:lpstr>PowerPoint Presentation</vt:lpstr>
      <vt:lpstr>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Looking for patterns..</vt:lpstr>
      <vt:lpstr>Games to play</vt:lpstr>
      <vt:lpstr>PowerPoint Presentation</vt:lpstr>
      <vt:lpstr>PowerPoint Presentation</vt:lpstr>
      <vt:lpstr>PowerPoint Presentation</vt:lpstr>
      <vt:lpstr>Models for multiplication</vt:lpstr>
      <vt:lpstr> 4 x 5 = </vt:lpstr>
      <vt:lpstr>PowerPoint Presentation</vt:lpstr>
      <vt:lpstr>Games to play</vt:lpstr>
      <vt:lpstr>Other tips...</vt:lpstr>
      <vt:lpstr>Aims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Facts</dc:title>
  <dc:creator>Richard</dc:creator>
  <cp:lastModifiedBy>Anne Hartshorn</cp:lastModifiedBy>
  <cp:revision>25</cp:revision>
  <dcterms:created xsi:type="dcterms:W3CDTF">2019-10-27T15:14:16Z</dcterms:created>
  <dcterms:modified xsi:type="dcterms:W3CDTF">2019-11-12T01:36:27Z</dcterms:modified>
</cp:coreProperties>
</file>